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593" r:id="rId2"/>
    <p:sldId id="663" r:id="rId3"/>
    <p:sldId id="664" r:id="rId4"/>
    <p:sldId id="804" r:id="rId5"/>
    <p:sldId id="805" r:id="rId6"/>
    <p:sldId id="777" r:id="rId7"/>
    <p:sldId id="802" r:id="rId8"/>
    <p:sldId id="776" r:id="rId9"/>
    <p:sldId id="806" r:id="rId10"/>
    <p:sldId id="807" r:id="rId11"/>
    <p:sldId id="803" r:id="rId12"/>
    <p:sldId id="818" r:id="rId13"/>
    <p:sldId id="810" r:id="rId14"/>
    <p:sldId id="809" r:id="rId15"/>
    <p:sldId id="811" r:id="rId16"/>
    <p:sldId id="812" r:id="rId17"/>
    <p:sldId id="813" r:id="rId18"/>
    <p:sldId id="814" r:id="rId19"/>
    <p:sldId id="815" r:id="rId20"/>
    <p:sldId id="808" r:id="rId21"/>
    <p:sldId id="816" r:id="rId22"/>
    <p:sldId id="819" r:id="rId23"/>
    <p:sldId id="817" r:id="rId24"/>
  </p:sldIdLst>
  <p:sldSz cx="9144000" cy="6858000" type="screen4x3"/>
  <p:notesSz cx="6858000" cy="9296400"/>
  <p:custDataLst>
    <p:tags r:id="rId2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68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99"/>
    <a:srgbClr val="1F497D"/>
    <a:srgbClr val="00339A"/>
    <a:srgbClr val="3D7FB0"/>
    <a:srgbClr val="4F81BD"/>
    <a:srgbClr val="1D227D"/>
    <a:srgbClr val="777CDF"/>
    <a:srgbClr val="008080"/>
    <a:srgbClr val="00CC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805" autoAdjust="0"/>
  </p:normalViewPr>
  <p:slideViewPr>
    <p:cSldViewPr>
      <p:cViewPr varScale="1">
        <p:scale>
          <a:sx n="73" d="100"/>
          <a:sy n="73" d="100"/>
        </p:scale>
        <p:origin x="880" y="48"/>
      </p:cViewPr>
      <p:guideLst>
        <p:guide orient="horz" pos="26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71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695352839931152"/>
          <c:y val="0.19875776397515527"/>
          <c:w val="0.65748709122203097"/>
          <c:h val="0.47204968944099385"/>
        </c:manualLayout>
      </c:layout>
      <c:pie3DChart>
        <c:varyColors val="1"/>
        <c:ser>
          <c:idx val="0"/>
          <c:order val="0"/>
          <c:tx>
            <c:strRef>
              <c:f>Sheet1!$A$2</c:f>
              <c:strCache>
                <c:ptCount val="1"/>
                <c:pt idx="0">
                  <c:v>East</c:v>
                </c:pt>
              </c:strCache>
            </c:strRef>
          </c:tx>
          <c:spPr>
            <a:solidFill>
              <a:srgbClr val="C0C0C0"/>
            </a:solidFill>
            <a:ln w="25397">
              <a:solidFill>
                <a:srgbClr val="000000"/>
              </a:solidFill>
              <a:prstDash val="solid"/>
            </a:ln>
          </c:spPr>
          <c:dPt>
            <c:idx val="0"/>
            <c:bubble3D val="0"/>
            <c:spPr>
              <a:solidFill>
                <a:srgbClr val="00FFFF"/>
              </a:solidFill>
              <a:ln w="25397">
                <a:solidFill>
                  <a:srgbClr val="000000"/>
                </a:solidFill>
                <a:prstDash val="solid"/>
              </a:ln>
            </c:spPr>
            <c:extLst>
              <c:ext xmlns:c16="http://schemas.microsoft.com/office/drawing/2014/chart" uri="{C3380CC4-5D6E-409C-BE32-E72D297353CC}">
                <c16:uniqueId val="{00000001-0B80-4A2A-B4DE-7AD189C56A82}"/>
              </c:ext>
            </c:extLst>
          </c:dPt>
          <c:dPt>
            <c:idx val="1"/>
            <c:bubble3D val="0"/>
            <c:spPr>
              <a:solidFill>
                <a:srgbClr val="FF0000"/>
              </a:solidFill>
              <a:ln w="25397">
                <a:solidFill>
                  <a:srgbClr val="000000"/>
                </a:solidFill>
                <a:prstDash val="solid"/>
              </a:ln>
            </c:spPr>
            <c:extLst>
              <c:ext xmlns:c16="http://schemas.microsoft.com/office/drawing/2014/chart" uri="{C3380CC4-5D6E-409C-BE32-E72D297353CC}">
                <c16:uniqueId val="{00000003-0B80-4A2A-B4DE-7AD189C56A82}"/>
              </c:ext>
            </c:extLst>
          </c:dPt>
          <c:dPt>
            <c:idx val="2"/>
            <c:bubble3D val="0"/>
            <c:spPr>
              <a:solidFill>
                <a:srgbClr val="0000FF"/>
              </a:solidFill>
              <a:ln w="25397">
                <a:solidFill>
                  <a:srgbClr val="000000"/>
                </a:solidFill>
                <a:prstDash val="solid"/>
              </a:ln>
            </c:spPr>
            <c:extLst>
              <c:ext xmlns:c16="http://schemas.microsoft.com/office/drawing/2014/chart" uri="{C3380CC4-5D6E-409C-BE32-E72D297353CC}">
                <c16:uniqueId val="{00000005-0B80-4A2A-B4DE-7AD189C56A82}"/>
              </c:ext>
            </c:extLst>
          </c:dPt>
          <c:dPt>
            <c:idx val="3"/>
            <c:bubble3D val="0"/>
            <c:spPr>
              <a:solidFill>
                <a:srgbClr val="FFFF00"/>
              </a:solidFill>
              <a:ln w="25397">
                <a:solidFill>
                  <a:srgbClr val="000000"/>
                </a:solidFill>
                <a:prstDash val="solid"/>
              </a:ln>
            </c:spPr>
            <c:extLst>
              <c:ext xmlns:c16="http://schemas.microsoft.com/office/drawing/2014/chart" uri="{C3380CC4-5D6E-409C-BE32-E72D297353CC}">
                <c16:uniqueId val="{00000007-0B80-4A2A-B4DE-7AD189C56A82}"/>
              </c:ext>
            </c:extLst>
          </c:dPt>
          <c:dLbls>
            <c:dLbl>
              <c:idx val="0"/>
              <c:layout>
                <c:manualLayout>
                  <c:x val="-5.3607500680678988E-2"/>
                  <c:y val="-0.1119377344356153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80-4A2A-B4DE-7AD189C56A82}"/>
                </c:ext>
              </c:extLst>
            </c:dLbl>
            <c:dLbl>
              <c:idx val="1"/>
              <c:layout>
                <c:manualLayout>
                  <c:x val="0.13073571003203566"/>
                  <c:y val="1.4540138342093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80-4A2A-B4DE-7AD189C56A82}"/>
                </c:ext>
              </c:extLst>
            </c:dLbl>
            <c:dLbl>
              <c:idx val="2"/>
              <c:layout>
                <c:manualLayout>
                  <c:x val="4.9111546930327446E-2"/>
                  <c:y val="-3.26738564019784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80-4A2A-B4DE-7AD189C56A82}"/>
                </c:ext>
              </c:extLst>
            </c:dLbl>
            <c:dLbl>
              <c:idx val="3"/>
              <c:layout>
                <c:manualLayout>
                  <c:x val="5.5709218979286768E-2"/>
                  <c:y val="-2.30155750309532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80-4A2A-B4DE-7AD189C56A82}"/>
                </c:ext>
              </c:extLst>
            </c:dLbl>
            <c:numFmt formatCode="0%" sourceLinked="0"/>
            <c:spPr>
              <a:noFill/>
              <a:ln w="50794">
                <a:noFill/>
              </a:ln>
            </c:spPr>
            <c:txPr>
              <a:bodyPr/>
              <a:lstStyle/>
              <a:p>
                <a:pPr>
                  <a:defRPr sz="1000" b="0" i="0" u="none" strike="noStrike" baseline="0">
                    <a:solidFill>
                      <a:srgbClr val="FFFFFF"/>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0 - 50m</c:v>
                </c:pt>
                <c:pt idx="1">
                  <c:v>50 - 200m</c:v>
                </c:pt>
                <c:pt idx="2">
                  <c:v>200 - 1000m</c:v>
                </c:pt>
                <c:pt idx="3">
                  <c:v>&gt;1000m</c:v>
                </c:pt>
              </c:strCache>
            </c:strRef>
          </c:cat>
          <c:val>
            <c:numRef>
              <c:f>Sheet1!$B$2:$E$2</c:f>
              <c:numCache>
                <c:formatCode>General</c:formatCode>
                <c:ptCount val="4"/>
                <c:pt idx="0">
                  <c:v>195</c:v>
                </c:pt>
                <c:pt idx="1">
                  <c:v>183</c:v>
                </c:pt>
                <c:pt idx="2">
                  <c:v>71</c:v>
                </c:pt>
                <c:pt idx="3">
                  <c:v>90</c:v>
                </c:pt>
              </c:numCache>
            </c:numRef>
          </c:val>
          <c:extLst>
            <c:ext xmlns:c16="http://schemas.microsoft.com/office/drawing/2014/chart" uri="{C3380CC4-5D6E-409C-BE32-E72D297353CC}">
              <c16:uniqueId val="{00000008-0B80-4A2A-B4DE-7AD189C56A82}"/>
            </c:ext>
          </c:extLst>
        </c:ser>
        <c:dLbls>
          <c:showLegendKey val="0"/>
          <c:showVal val="0"/>
          <c:showCatName val="0"/>
          <c:showSerName val="0"/>
          <c:showPercent val="0"/>
          <c:showBubbleSize val="0"/>
          <c:showLeaderLines val="1"/>
        </c:dLbls>
      </c:pie3DChart>
      <c:spPr>
        <a:noFill/>
        <a:ln w="50794">
          <a:noFill/>
        </a:ln>
      </c:spPr>
    </c:plotArea>
    <c:legend>
      <c:legendPos val="b"/>
      <c:layout>
        <c:manualLayout>
          <c:xMode val="edge"/>
          <c:yMode val="edge"/>
          <c:x val="1.5490533562822718E-2"/>
          <c:y val="0.86024844720496907"/>
          <c:w val="0.95869191049913927"/>
          <c:h val="0.12111801242236025"/>
        </c:manualLayout>
      </c:layout>
      <c:overlay val="0"/>
      <c:spPr>
        <a:noFill/>
        <a:ln w="50794">
          <a:noFill/>
        </a:ln>
      </c:spPr>
      <c:txPr>
        <a:bodyPr/>
        <a:lstStyle/>
        <a:p>
          <a:pPr>
            <a:defRPr sz="1470" b="0" i="0" u="none" strike="noStrike" baseline="0">
              <a:solidFill>
                <a:srgbClr val="FFFFFF"/>
              </a:solidFill>
              <a:latin typeface="Arial"/>
              <a:ea typeface="Arial"/>
              <a:cs typeface="Arial"/>
            </a:defRPr>
          </a:pPr>
          <a:endParaRPr lang="en-US"/>
        </a:p>
      </c:txPr>
    </c:legend>
    <c:plotVisOnly val="1"/>
    <c:dispBlanksAs val="zero"/>
    <c:showDLblsOverMax val="0"/>
  </c:chart>
  <c:spPr>
    <a:gradFill rotWithShape="0">
      <a:gsLst>
        <a:gs pos="0">
          <a:srgbClr xmlns:mc="http://schemas.openxmlformats.org/markup-compatibility/2006" xmlns:a14="http://schemas.microsoft.com/office/drawing/2010/main" val="3366FF" mc:Ignorable="a14" a14:legacySpreadsheetColorIndex="48"/>
        </a:gs>
        <a:gs pos="100000">
          <a:srgbClr xmlns:mc="http://schemas.openxmlformats.org/markup-compatibility/2006" xmlns:a14="http://schemas.microsoft.com/office/drawing/2010/main" val="010206" mc:Ignorable="a14" a14:legacySpreadsheetColorIndex="48">
            <a:gamma/>
            <a:shade val="46275"/>
            <a:invGamma/>
          </a:srgbClr>
        </a:gs>
      </a:gsLst>
      <a:lin ang="5400000" scaled="1"/>
    </a:gradFill>
    <a:ln>
      <a:noFill/>
    </a:ln>
  </c:spPr>
  <c:txPr>
    <a:bodyPr/>
    <a:lstStyle/>
    <a:p>
      <a:pPr>
        <a:defRPr sz="115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7900172117039584"/>
          <c:y val="0.2236024844720497"/>
          <c:w val="0.6454388984509466"/>
          <c:h val="0.46273291925465837"/>
        </c:manualLayout>
      </c:layout>
      <c:pie3DChart>
        <c:varyColors val="1"/>
        <c:ser>
          <c:idx val="0"/>
          <c:order val="0"/>
          <c:tx>
            <c:strRef>
              <c:f>Sheet1!$A$2</c:f>
              <c:strCache>
                <c:ptCount val="1"/>
                <c:pt idx="0">
                  <c:v>&lt;1,000m</c:v>
                </c:pt>
              </c:strCache>
            </c:strRef>
          </c:tx>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25444">
              <a:solidFill>
                <a:srgbClr val="000000"/>
              </a:solidFill>
              <a:prstDash val="solid"/>
            </a:ln>
          </c:spPr>
          <c:dPt>
            <c:idx val="0"/>
            <c:bubble3D val="0"/>
            <c:spPr>
              <a:solidFill>
                <a:srgbClr val="FF0000"/>
              </a:solidFill>
              <a:ln w="25444">
                <a:solidFill>
                  <a:srgbClr val="000000"/>
                </a:solidFill>
                <a:prstDash val="solid"/>
              </a:ln>
            </c:spPr>
            <c:extLst>
              <c:ext xmlns:c16="http://schemas.microsoft.com/office/drawing/2014/chart" uri="{C3380CC4-5D6E-409C-BE32-E72D297353CC}">
                <c16:uniqueId val="{00000001-3108-4B34-90FD-5DED842D25DB}"/>
              </c:ext>
            </c:extLst>
          </c:dPt>
          <c:dPt>
            <c:idx val="1"/>
            <c:bubble3D val="0"/>
            <c:spPr>
              <a:solidFill>
                <a:srgbClr val="00FFFF"/>
              </a:solidFill>
              <a:ln w="25444">
                <a:solidFill>
                  <a:srgbClr val="000000"/>
                </a:solidFill>
                <a:prstDash val="solid"/>
              </a:ln>
            </c:spPr>
            <c:extLst>
              <c:ext xmlns:c16="http://schemas.microsoft.com/office/drawing/2014/chart" uri="{C3380CC4-5D6E-409C-BE32-E72D297353CC}">
                <c16:uniqueId val="{00000003-3108-4B34-90FD-5DED842D25DB}"/>
              </c:ext>
            </c:extLst>
          </c:dPt>
          <c:dPt>
            <c:idx val="2"/>
            <c:bubble3D val="0"/>
            <c:spPr>
              <a:solidFill>
                <a:srgbClr val="FFFF00"/>
              </a:solidFill>
              <a:ln w="25444">
                <a:solidFill>
                  <a:srgbClr val="000000"/>
                </a:solidFill>
                <a:prstDash val="solid"/>
              </a:ln>
            </c:spPr>
            <c:extLst>
              <c:ext xmlns:c16="http://schemas.microsoft.com/office/drawing/2014/chart" uri="{C3380CC4-5D6E-409C-BE32-E72D297353CC}">
                <c16:uniqueId val="{00000005-3108-4B34-90FD-5DED842D25DB}"/>
              </c:ext>
            </c:extLst>
          </c:dPt>
          <c:dPt>
            <c:idx val="3"/>
            <c:bubble3D val="0"/>
            <c:spPr>
              <a:solidFill>
                <a:srgbClr val="0000FF"/>
              </a:solidFill>
              <a:ln w="25444">
                <a:solidFill>
                  <a:srgbClr val="000000"/>
                </a:solidFill>
                <a:prstDash val="solid"/>
              </a:ln>
            </c:spPr>
            <c:extLst>
              <c:ext xmlns:c16="http://schemas.microsoft.com/office/drawing/2014/chart" uri="{C3380CC4-5D6E-409C-BE32-E72D297353CC}">
                <c16:uniqueId val="{00000007-3108-4B34-90FD-5DED842D25DB}"/>
              </c:ext>
            </c:extLst>
          </c:dPt>
          <c:dLbls>
            <c:dLbl>
              <c:idx val="0"/>
              <c:layout>
                <c:manualLayout>
                  <c:x val="-8.4177905678000542E-2"/>
                  <c:y val="-0.114380919776332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08-4B34-90FD-5DED842D25DB}"/>
                </c:ext>
              </c:extLst>
            </c:dLbl>
            <c:dLbl>
              <c:idx val="1"/>
              <c:layout>
                <c:manualLayout>
                  <c:x val="8.4044582392699241E-2"/>
                  <c:y val="2.48169955547566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8-4B34-90FD-5DED842D25DB}"/>
                </c:ext>
              </c:extLst>
            </c:dLbl>
            <c:numFmt formatCode="0%" sourceLinked="0"/>
            <c:spPr>
              <a:noFill/>
              <a:ln w="50887">
                <a:noFill/>
              </a:ln>
            </c:spPr>
            <c:txPr>
              <a:bodyPr/>
              <a:lstStyle/>
              <a:p>
                <a:pPr algn="l">
                  <a:defRPr sz="1202" b="0" i="0" u="none" strike="noStrike" baseline="0">
                    <a:solidFill>
                      <a:srgbClr val="FFFFFF"/>
                    </a:solidFill>
                    <a:latin typeface="Arial"/>
                    <a:ea typeface="Arial"/>
                    <a:cs typeface="Arial"/>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Fishing</c:v>
                </c:pt>
                <c:pt idx="1">
                  <c:v>Anchors</c:v>
                </c:pt>
                <c:pt idx="2">
                  <c:v>Other T/P</c:v>
                </c:pt>
                <c:pt idx="3">
                  <c:v>Non T/P</c:v>
                </c:pt>
              </c:strCache>
            </c:strRef>
          </c:cat>
          <c:val>
            <c:numRef>
              <c:f>Sheet1!$B$2:$E$2</c:f>
              <c:numCache>
                <c:formatCode>General</c:formatCode>
                <c:ptCount val="4"/>
                <c:pt idx="0">
                  <c:v>196</c:v>
                </c:pt>
                <c:pt idx="1">
                  <c:v>94</c:v>
                </c:pt>
                <c:pt idx="2">
                  <c:v>55</c:v>
                </c:pt>
                <c:pt idx="3">
                  <c:v>104</c:v>
                </c:pt>
              </c:numCache>
            </c:numRef>
          </c:val>
          <c:extLst>
            <c:ext xmlns:c16="http://schemas.microsoft.com/office/drawing/2014/chart" uri="{C3380CC4-5D6E-409C-BE32-E72D297353CC}">
              <c16:uniqueId val="{00000008-3108-4B34-90FD-5DED842D25DB}"/>
            </c:ext>
          </c:extLst>
        </c:ser>
        <c:dLbls>
          <c:showLegendKey val="0"/>
          <c:showVal val="0"/>
          <c:showCatName val="0"/>
          <c:showSerName val="0"/>
          <c:showPercent val="0"/>
          <c:showBubbleSize val="0"/>
          <c:showLeaderLines val="1"/>
        </c:dLbls>
      </c:pie3DChart>
      <c:spPr>
        <a:noFill/>
        <a:ln w="50887">
          <a:noFill/>
        </a:ln>
      </c:spPr>
    </c:plotArea>
    <c:legend>
      <c:legendPos val="b"/>
      <c:layout>
        <c:manualLayout>
          <c:xMode val="edge"/>
          <c:yMode val="edge"/>
          <c:x val="8.7779690189328741E-2"/>
          <c:y val="0.90993788819875776"/>
          <c:w val="0.82616179001721157"/>
          <c:h val="8.6956521739130432E-2"/>
        </c:manualLayout>
      </c:layout>
      <c:overlay val="0"/>
      <c:spPr>
        <a:noFill/>
        <a:ln w="50887">
          <a:noFill/>
        </a:ln>
      </c:spPr>
      <c:txPr>
        <a:bodyPr/>
        <a:lstStyle/>
        <a:p>
          <a:pPr>
            <a:defRPr sz="1473" b="0" i="0" u="none" strike="noStrike" baseline="0">
              <a:solidFill>
                <a:srgbClr val="FFFFFF"/>
              </a:solidFill>
              <a:latin typeface="Arial"/>
              <a:ea typeface="Arial"/>
              <a:cs typeface="Arial"/>
            </a:defRPr>
          </a:pPr>
          <a:endParaRPr lang="en-US"/>
        </a:p>
      </c:txPr>
    </c:legend>
    <c:plotVisOnly val="1"/>
    <c:dispBlanksAs val="zero"/>
    <c:showDLblsOverMax val="0"/>
  </c:chart>
  <c:spPr>
    <a:gradFill rotWithShape="0">
      <a:gsLst>
        <a:gs pos="0">
          <a:srgbClr xmlns:mc="http://schemas.openxmlformats.org/markup-compatibility/2006" xmlns:a14="http://schemas.microsoft.com/office/drawing/2010/main" val="0066CC" mc:Ignorable="a14" a14:legacySpreadsheetColorIndex="30"/>
        </a:gs>
        <a:gs pos="100000">
          <a:srgbClr xmlns:mc="http://schemas.openxmlformats.org/markup-compatibility/2006" xmlns:a14="http://schemas.microsoft.com/office/drawing/2010/main" val="000204" mc:Ignorable="a14" a14:legacySpreadsheetColorIndex="30">
            <a:gamma/>
            <a:shade val="46275"/>
            <a:invGamma/>
          </a:srgbClr>
        </a:gs>
      </a:gsLst>
      <a:lin ang="5400000" scaled="1"/>
    </a:gradFill>
    <a:ln>
      <a:noFill/>
    </a:ln>
  </c:spPr>
  <c:txPr>
    <a:bodyPr/>
    <a:lstStyle/>
    <a:p>
      <a:pPr>
        <a:defRPr sz="1152"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3" y="0"/>
            <a:ext cx="2971799" cy="464820"/>
          </a:xfrm>
          <a:prstGeom prst="rect">
            <a:avLst/>
          </a:prstGeom>
          <a:noFill/>
          <a:ln w="9525">
            <a:noFill/>
            <a:miter lim="800000"/>
          </a:ln>
          <a:effectLst/>
        </p:spPr>
        <p:txBody>
          <a:bodyPr vert="horz" wrap="square" lIns="90900" tIns="45450" rIns="90900" bIns="45450" numCol="1" anchor="t" anchorCtr="0" compatLnSpc="1">
            <a:prstTxWarp prst="textNoShape">
              <a:avLst/>
            </a:prstTxWarp>
          </a:bodyPr>
          <a:lstStyle>
            <a:lvl1pPr eaLnBrk="0" hangingPunct="0">
              <a:defRPr sz="1100">
                <a:latin typeface="Arial"/>
                <a:cs typeface="Arial"/>
              </a:defRPr>
            </a:lvl1pPr>
          </a:lstStyle>
          <a:p>
            <a:pPr>
              <a:defRPr/>
            </a:pPr>
            <a:endParaRPr lang="en-US"/>
          </a:p>
        </p:txBody>
      </p:sp>
      <p:sp>
        <p:nvSpPr>
          <p:cNvPr id="84995" name="Rectangle 3"/>
          <p:cNvSpPr>
            <a:spLocks noGrp="1" noChangeArrowheads="1"/>
          </p:cNvSpPr>
          <p:nvPr>
            <p:ph type="dt" sz="quarter" idx="1"/>
          </p:nvPr>
        </p:nvSpPr>
        <p:spPr bwMode="auto">
          <a:xfrm>
            <a:off x="3884615" y="0"/>
            <a:ext cx="2971799" cy="464820"/>
          </a:xfrm>
          <a:prstGeom prst="rect">
            <a:avLst/>
          </a:prstGeom>
          <a:noFill/>
          <a:ln w="9525">
            <a:noFill/>
            <a:miter lim="800000"/>
          </a:ln>
          <a:effectLst/>
        </p:spPr>
        <p:txBody>
          <a:bodyPr vert="horz" wrap="square" lIns="90900" tIns="45450" rIns="90900" bIns="45450" numCol="1" anchor="t" anchorCtr="0" compatLnSpc="1">
            <a:prstTxWarp prst="textNoShape">
              <a:avLst/>
            </a:prstTxWarp>
          </a:bodyPr>
          <a:lstStyle>
            <a:lvl1pPr algn="r" eaLnBrk="0" hangingPunct="0">
              <a:defRPr sz="1100">
                <a:latin typeface="Arial"/>
                <a:cs typeface="Arial"/>
              </a:defRPr>
            </a:lvl1pPr>
          </a:lstStyle>
          <a:p>
            <a:pPr>
              <a:defRPr/>
            </a:pPr>
            <a:fld id="{CAE89BF2-C8F1-46AE-A638-43FAFCDB2AF3}" type="datetimeFigureOut">
              <a:rPr lang="en-US"/>
              <a:pPr>
                <a:defRPr/>
              </a:pPr>
              <a:t>6/2/2019</a:t>
            </a:fld>
            <a:endParaRPr lang="en-US"/>
          </a:p>
        </p:txBody>
      </p:sp>
      <p:sp>
        <p:nvSpPr>
          <p:cNvPr id="84996" name="Rectangle 4"/>
          <p:cNvSpPr>
            <a:spLocks noGrp="1" noChangeArrowheads="1"/>
          </p:cNvSpPr>
          <p:nvPr>
            <p:ph type="ftr" sz="quarter" idx="2"/>
          </p:nvPr>
        </p:nvSpPr>
        <p:spPr bwMode="auto">
          <a:xfrm>
            <a:off x="3" y="8829966"/>
            <a:ext cx="2971799" cy="464820"/>
          </a:xfrm>
          <a:prstGeom prst="rect">
            <a:avLst/>
          </a:prstGeom>
          <a:noFill/>
          <a:ln w="9525">
            <a:noFill/>
            <a:miter lim="800000"/>
          </a:ln>
          <a:effectLst/>
        </p:spPr>
        <p:txBody>
          <a:bodyPr vert="horz" wrap="square" lIns="90900" tIns="45450" rIns="90900" bIns="45450" numCol="1" anchor="b" anchorCtr="0" compatLnSpc="1">
            <a:prstTxWarp prst="textNoShape">
              <a:avLst/>
            </a:prstTxWarp>
          </a:bodyPr>
          <a:lstStyle>
            <a:lvl1pPr eaLnBrk="0" hangingPunct="0">
              <a:defRPr sz="1100">
                <a:latin typeface="Arial"/>
                <a:cs typeface="Arial"/>
              </a:defRPr>
            </a:lvl1pPr>
          </a:lstStyle>
          <a:p>
            <a:pPr>
              <a:defRPr/>
            </a:pPr>
            <a:endParaRPr lang="en-US"/>
          </a:p>
        </p:txBody>
      </p:sp>
      <p:sp>
        <p:nvSpPr>
          <p:cNvPr id="84997" name="Rectangle 5"/>
          <p:cNvSpPr>
            <a:spLocks noGrp="1" noChangeArrowheads="1"/>
          </p:cNvSpPr>
          <p:nvPr>
            <p:ph type="sldNum" sz="quarter" idx="3"/>
          </p:nvPr>
        </p:nvSpPr>
        <p:spPr bwMode="auto">
          <a:xfrm>
            <a:off x="3884615" y="8829966"/>
            <a:ext cx="2971799" cy="464820"/>
          </a:xfrm>
          <a:prstGeom prst="rect">
            <a:avLst/>
          </a:prstGeom>
          <a:noFill/>
          <a:ln w="9525">
            <a:noFill/>
            <a:miter lim="800000"/>
          </a:ln>
          <a:effectLst/>
        </p:spPr>
        <p:txBody>
          <a:bodyPr vert="horz" wrap="square" lIns="90900" tIns="45450" rIns="90900" bIns="45450" numCol="1" anchor="b" anchorCtr="0" compatLnSpc="1">
            <a:prstTxWarp prst="textNoShape">
              <a:avLst/>
            </a:prstTxWarp>
          </a:bodyPr>
          <a:lstStyle>
            <a:lvl1pPr algn="r" eaLnBrk="0" hangingPunct="0">
              <a:defRPr sz="1100">
                <a:latin typeface="Arial"/>
                <a:cs typeface="Arial"/>
              </a:defRPr>
            </a:lvl1pPr>
          </a:lstStyle>
          <a:p>
            <a:pPr>
              <a:defRPr/>
            </a:pPr>
            <a:fld id="{B27DD3B0-0D4D-4D82-BCAE-3AFB85664700}" type="slidenum">
              <a:rPr lang="en-US"/>
              <a:pPr>
                <a:defRPr/>
              </a:pPr>
              <a:t>‹#›</a:t>
            </a:fld>
            <a:endParaRPr lang="en-US"/>
          </a:p>
        </p:txBody>
      </p:sp>
    </p:spTree>
    <p:extLst>
      <p:ext uri="{BB962C8B-B14F-4D97-AF65-F5344CB8AC3E}">
        <p14:creationId xmlns:p14="http://schemas.microsoft.com/office/powerpoint/2010/main" val="9764709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799" cy="464820"/>
          </a:xfrm>
          <a:prstGeom prst="rect">
            <a:avLst/>
          </a:prstGeom>
        </p:spPr>
        <p:txBody>
          <a:bodyPr vert="horz" lIns="90900" tIns="45450" rIns="90900" bIns="45450" rtlCol="0"/>
          <a:lstStyle>
            <a:lvl1pPr algn="l" eaLnBrk="1" fontAlgn="auto" hangingPunct="1">
              <a:spcBef>
                <a:spcPct val="0"/>
              </a:spcBef>
              <a:spcAft>
                <a:spcPct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884615" y="0"/>
            <a:ext cx="2971799" cy="464820"/>
          </a:xfrm>
          <a:prstGeom prst="rect">
            <a:avLst/>
          </a:prstGeom>
        </p:spPr>
        <p:txBody>
          <a:bodyPr vert="horz" lIns="90900" tIns="45450" rIns="90900" bIns="45450" rtlCol="0"/>
          <a:lstStyle>
            <a:lvl1pPr algn="r" eaLnBrk="1" fontAlgn="auto" hangingPunct="1">
              <a:spcBef>
                <a:spcPct val="0"/>
              </a:spcBef>
              <a:spcAft>
                <a:spcPct val="0"/>
              </a:spcAft>
              <a:defRPr sz="1100">
                <a:latin typeface="+mn-lt"/>
                <a:cs typeface="+mn-cs"/>
              </a:defRPr>
            </a:lvl1pPr>
          </a:lstStyle>
          <a:p>
            <a:pPr>
              <a:defRPr/>
            </a:pPr>
            <a:fld id="{73627186-5426-4287-AB83-1A937F3272EC}" type="datetimeFigureOut">
              <a:rPr lang="en-US"/>
              <a:pPr>
                <a:defRPr/>
              </a:pPr>
              <a:t>6/2/2019</a:t>
            </a:fld>
            <a:endParaRPr lang="en-US"/>
          </a:p>
        </p:txBody>
      </p:sp>
      <p:sp>
        <p:nvSpPr>
          <p:cNvPr id="4" name="Slide Image Placeholder 3"/>
          <p:cNvSpPr>
            <a:spLocks noGrp="1" noRot="1" noChangeAspect="1"/>
          </p:cNvSpPr>
          <p:nvPr>
            <p:ph type="sldImg" idx="2"/>
          </p:nvPr>
        </p:nvSpPr>
        <p:spPr>
          <a:xfrm>
            <a:off x="1103313" y="698500"/>
            <a:ext cx="4651375" cy="3489325"/>
          </a:xfrm>
          <a:prstGeom prst="rect">
            <a:avLst/>
          </a:prstGeom>
          <a:noFill/>
          <a:ln w="12700">
            <a:solidFill>
              <a:prstClr val="black"/>
            </a:solidFill>
          </a:ln>
        </p:spPr>
      </p:sp>
      <p:sp>
        <p:nvSpPr>
          <p:cNvPr id="5" name="Notes Placeholder 4"/>
          <p:cNvSpPr>
            <a:spLocks noGrp="1"/>
          </p:cNvSpPr>
          <p:nvPr>
            <p:ph type="body" sz="quarter" idx="3"/>
          </p:nvPr>
        </p:nvSpPr>
        <p:spPr>
          <a:xfrm>
            <a:off x="685800" y="4415793"/>
            <a:ext cx="5486400" cy="4183380"/>
          </a:xfrm>
          <a:prstGeom prst="rect">
            <a:avLst/>
          </a:prstGeom>
        </p:spPr>
        <p:txBody>
          <a:bodyPr vert="horz" lIns="90900" tIns="45450" rIns="90900" bIns="45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966"/>
            <a:ext cx="2971799" cy="464820"/>
          </a:xfrm>
          <a:prstGeom prst="rect">
            <a:avLst/>
          </a:prstGeom>
        </p:spPr>
        <p:txBody>
          <a:bodyPr vert="horz" lIns="90900" tIns="45450" rIns="90900" bIns="45450" rtlCol="0" anchor="b"/>
          <a:lstStyle>
            <a:lvl1pPr algn="l" eaLnBrk="1" fontAlgn="auto" hangingPunct="1">
              <a:spcBef>
                <a:spcPct val="0"/>
              </a:spcBef>
              <a:spcAft>
                <a:spcPct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5" y="8829966"/>
            <a:ext cx="2971799" cy="464820"/>
          </a:xfrm>
          <a:prstGeom prst="rect">
            <a:avLst/>
          </a:prstGeom>
        </p:spPr>
        <p:txBody>
          <a:bodyPr vert="horz" wrap="square" lIns="90900" tIns="45450" rIns="90900" bIns="45450" numCol="1" anchor="b" anchorCtr="0" compatLnSpc="1">
            <a:prstTxWarp prst="textNoShape">
              <a:avLst/>
            </a:prstTxWarp>
          </a:bodyPr>
          <a:lstStyle>
            <a:lvl1pPr algn="r" eaLnBrk="1" hangingPunct="1">
              <a:defRPr sz="1100">
                <a:latin typeface="Calibri" pitchFamily="34" charset="0"/>
                <a:cs typeface="Arial"/>
              </a:defRPr>
            </a:lvl1pPr>
          </a:lstStyle>
          <a:p>
            <a:pPr>
              <a:defRPr/>
            </a:pPr>
            <a:fld id="{A07D2BCE-E13B-478A-A7CB-B27279014AD1}" type="slidenum">
              <a:rPr lang="en-US"/>
              <a:pPr>
                <a:defRPr/>
              </a:pPr>
              <a:t>‹#›</a:t>
            </a:fld>
            <a:endParaRPr lang="en-US"/>
          </a:p>
        </p:txBody>
      </p:sp>
    </p:spTree>
    <p:extLst>
      <p:ext uri="{BB962C8B-B14F-4D97-AF65-F5344CB8AC3E}">
        <p14:creationId xmlns:p14="http://schemas.microsoft.com/office/powerpoint/2010/main" val="200860111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398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10</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11</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12</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13</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14</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15</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16</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17</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18</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19</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pPr defTabSz="452865" eaLnBrk="1" fontAlgn="auto" hangingPunct="1">
              <a:spcBef>
                <a:spcPct val="0"/>
              </a:spcBef>
              <a:spcAft>
                <a:spcPct val="0"/>
              </a:spcAft>
              <a:defRPr/>
            </a:pPr>
            <a:r>
              <a:rPr lang="en-US"/>
              <a:t>The world is currently connected by more than 400 undersea cable systems, with more than 1,200,000 kilometers of cable—an aggregate amount sufficient cable to circle the Earth over 25 times. </a:t>
            </a:r>
            <a:r>
              <a:rPr lang="en-US" b="1"/>
              <a:t>– flash up this slide for a few seconds</a:t>
            </a:r>
          </a:p>
        </p:txBody>
      </p:sp>
      <p:sp>
        <p:nvSpPr>
          <p:cNvPr id="4" name="Slide Number Placeholder 3"/>
          <p:cNvSpPr>
            <a:spLocks noGrp="1"/>
          </p:cNvSpPr>
          <p:nvPr>
            <p:ph type="sldNum" sz="quarter" idx="10"/>
          </p:nvPr>
        </p:nvSpPr>
        <p:spPr/>
        <p:txBody>
          <a:bodyPr/>
          <a:lstStyle/>
          <a:p>
            <a:pPr defTabSz="905729" fontAlgn="auto">
              <a:spcBef>
                <a:spcPct val="0"/>
              </a:spcBef>
              <a:spcAft>
                <a:spcPct val="0"/>
              </a:spcAft>
              <a:defRPr/>
            </a:pPr>
            <a:fld id="{20A6DFAD-3B5B-634D-8FB1-3A82A869B737}" type="slidenum">
              <a:rPr lang="en-US" sz="1800" kern="0">
                <a:solidFill>
                  <a:sysClr val="windowText" lastClr="000000"/>
                </a:solidFill>
              </a:rPr>
              <a:pPr defTabSz="905729" fontAlgn="auto">
                <a:spcBef>
                  <a:spcPct val="0"/>
                </a:spcBef>
                <a:spcAft>
                  <a:spcPct val="0"/>
                </a:spcAft>
                <a:defRPr/>
              </a:pPr>
              <a:t>2</a:t>
            </a:fld>
            <a:endParaRPr lang="en-US" sz="1800" kern="0">
              <a:solidFill>
                <a:sysClr val="windowText" lastClr="000000"/>
              </a:solidFill>
            </a:endParaRPr>
          </a:p>
        </p:txBody>
      </p:sp>
    </p:spTree>
    <p:extLst>
      <p:ext uri="{BB962C8B-B14F-4D97-AF65-F5344CB8AC3E}">
        <p14:creationId xmlns:p14="http://schemas.microsoft.com/office/powerpoint/2010/main" val="354617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20</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21</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2953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pPr defTabSz="452865" eaLnBrk="1" fontAlgn="auto" hangingPunct="1">
              <a:spcBef>
                <a:spcPct val="0"/>
              </a:spcBef>
              <a:spcAft>
                <a:spcPct val="0"/>
              </a:spcAft>
              <a:defRPr/>
            </a:pPr>
            <a:r>
              <a:rPr lang="en-US"/>
              <a:t>Contrary to popular belief, 99 percent of international voice and data is transmitted through undersea fiber optic cable. The World Wide Web is connected across the oceans. Power cables are increasing in their significance in the transport of clean power internationally. </a:t>
            </a:r>
            <a:r>
              <a:rPr lang="en-US" b="1"/>
              <a:t>– flash up this slide for a few seconds</a:t>
            </a:r>
          </a:p>
        </p:txBody>
      </p:sp>
      <p:sp>
        <p:nvSpPr>
          <p:cNvPr id="4" name="Slide Number Placeholder 3"/>
          <p:cNvSpPr>
            <a:spLocks noGrp="1"/>
          </p:cNvSpPr>
          <p:nvPr>
            <p:ph type="sldNum" sz="quarter" idx="10"/>
          </p:nvPr>
        </p:nvSpPr>
        <p:spPr/>
        <p:txBody>
          <a:bodyPr/>
          <a:lstStyle/>
          <a:p>
            <a:pPr defTabSz="905729" fontAlgn="auto">
              <a:spcBef>
                <a:spcPct val="0"/>
              </a:spcBef>
              <a:spcAft>
                <a:spcPct val="0"/>
              </a:spcAft>
              <a:defRPr/>
            </a:pPr>
            <a:fld id="{20A6DFAD-3B5B-634D-8FB1-3A82A869B737}" type="slidenum">
              <a:rPr lang="en-US" sz="1800" kern="0">
                <a:solidFill>
                  <a:sysClr val="windowText" lastClr="000000"/>
                </a:solidFill>
              </a:rPr>
              <a:pPr defTabSz="905729" fontAlgn="auto">
                <a:spcBef>
                  <a:spcPct val="0"/>
                </a:spcBef>
                <a:spcAft>
                  <a:spcPct val="0"/>
                </a:spcAft>
                <a:defRPr/>
              </a:pPr>
              <a:t>3</a:t>
            </a:fld>
            <a:endParaRPr lang="en-US" sz="1800" kern="0">
              <a:solidFill>
                <a:sysClr val="windowText" lastClr="000000"/>
              </a:solidFill>
            </a:endParaRPr>
          </a:p>
        </p:txBody>
      </p:sp>
    </p:spTree>
    <p:extLst>
      <p:ext uri="{BB962C8B-B14F-4D97-AF65-F5344CB8AC3E}">
        <p14:creationId xmlns:p14="http://schemas.microsoft.com/office/powerpoint/2010/main" val="382118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r>
              <a:rPr lang="en-US"/>
              <a:t>Submarine cables are critical infrastructure </a:t>
            </a:r>
            <a:r>
              <a:rPr lang="en-US" b="1"/>
              <a:t>– flash up this slide for a few seconds</a:t>
            </a:r>
          </a:p>
        </p:txBody>
      </p:sp>
    </p:spTree>
    <p:extLst>
      <p:ext uri="{BB962C8B-B14F-4D97-AF65-F5344CB8AC3E}">
        <p14:creationId xmlns:p14="http://schemas.microsoft.com/office/powerpoint/2010/main" val="225570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r>
              <a:rPr lang="en-US"/>
              <a:t>Submarine cables are critical infrastructure </a:t>
            </a:r>
            <a:r>
              <a:rPr lang="en-US" b="1"/>
              <a:t>– flash up this slide for a few seconds</a:t>
            </a:r>
          </a:p>
        </p:txBody>
      </p:sp>
    </p:spTree>
    <p:extLst>
      <p:ext uri="{BB962C8B-B14F-4D97-AF65-F5344CB8AC3E}">
        <p14:creationId xmlns:p14="http://schemas.microsoft.com/office/powerpoint/2010/main" val="225570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r>
              <a:rPr lang="en-US"/>
              <a:t>The ICPC has been around for more than 60 years and works with ESCA and other regional organisations to promote submarine cable protection and the protection of cable freedoms enshrined in the United Nations Convention o the Law of the Sea </a:t>
            </a:r>
            <a:r>
              <a:rPr lang="en-US" b="1"/>
              <a:t>– Flash up this slide only for as long as it takes to say the previous sentence</a:t>
            </a:r>
          </a:p>
        </p:txBody>
      </p:sp>
    </p:spTree>
    <p:extLst>
      <p:ext uri="{BB962C8B-B14F-4D97-AF65-F5344CB8AC3E}">
        <p14:creationId xmlns:p14="http://schemas.microsoft.com/office/powerpoint/2010/main" val="243800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73295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8</a:t>
            </a:fld>
            <a:endParaRPr lang="en-US"/>
          </a:p>
        </p:txBody>
      </p:sp>
    </p:spTree>
    <p:extLst>
      <p:ext uri="{BB962C8B-B14F-4D97-AF65-F5344CB8AC3E}">
        <p14:creationId xmlns:p14="http://schemas.microsoft.com/office/powerpoint/2010/main" val="362953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26A4F-C4BC-EF47-B7D4-66145957CC7D}" type="slidenum">
              <a:rPr lang="en-US" smtClean="0"/>
              <a:t>9</a:t>
            </a:fld>
            <a:endParaRPr lang="en-US"/>
          </a:p>
        </p:txBody>
      </p:sp>
    </p:spTree>
    <p:extLst>
      <p:ext uri="{BB962C8B-B14F-4D97-AF65-F5344CB8AC3E}">
        <p14:creationId xmlns:p14="http://schemas.microsoft.com/office/powerpoint/2010/main" val="3629530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Blue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278892"/>
          </a:xfrm>
          <a:prstGeom prst="rect">
            <a:avLst/>
          </a:prstGeom>
        </p:spPr>
      </p:pic>
      <p:sp>
        <p:nvSpPr>
          <p:cNvPr id="8" name="Slide Number Placeholder 2"/>
          <p:cNvSpPr txBox="1"/>
          <p:nvPr userDrawn="1"/>
        </p:nvSpPr>
        <p:spPr>
          <a:xfrm>
            <a:off x="6696075" y="632936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rgbClr val="888989"/>
                </a:solidFill>
                <a:latin typeface="Helvetica"/>
                <a:ea typeface="+mn-ea"/>
                <a:cs typeface="Helvetica"/>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fld id="{8CCDEDB8-5EE3-ED4D-8E14-17E202469B77}" type="slidenum">
              <a:rPr lang="en-US" smtClean="0"/>
              <a:t>‹#›</a:t>
            </a:fld>
            <a:endParaRPr lang="en-US"/>
          </a:p>
        </p:txBody>
      </p:sp>
    </p:spTree>
    <p:extLst>
      <p:ext uri="{BB962C8B-B14F-4D97-AF65-F5344CB8AC3E}">
        <p14:creationId xmlns:p14="http://schemas.microsoft.com/office/powerpoint/2010/main" val="27543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Blue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278892"/>
          </a:xfrm>
          <a:prstGeom prst="rect">
            <a:avLst/>
          </a:prstGeom>
        </p:spPr>
      </p:pic>
      <p:pic>
        <p:nvPicPr>
          <p:cNvPr id="8" name="Picture 7" descr="Blue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6608253"/>
            <a:ext cx="9144000" cy="249747"/>
          </a:xfrm>
          <a:prstGeom prst="rect">
            <a:avLst/>
          </a:prstGeom>
        </p:spPr>
      </p:pic>
    </p:spTree>
    <p:extLst>
      <p:ext uri="{BB962C8B-B14F-4D97-AF65-F5344CB8AC3E}">
        <p14:creationId xmlns:p14="http://schemas.microsoft.com/office/powerpoint/2010/main" val="15049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909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42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8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311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9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48" y="655820"/>
            <a:ext cx="8280000" cy="590707"/>
          </a:xfrm>
          <a:prstGeom prst="rect">
            <a:avLst/>
          </a:prstGeom>
        </p:spPr>
        <p:txBody>
          <a:bodyPr>
            <a:noAutofit/>
          </a:bodyPr>
          <a:lstStyle/>
          <a:p>
            <a:r>
              <a:rPr lang="en-US"/>
              <a:t>Click to edit Master title style</a:t>
            </a:r>
          </a:p>
        </p:txBody>
      </p:sp>
      <p:sp>
        <p:nvSpPr>
          <p:cNvPr id="3" name="Content Placeholder 2"/>
          <p:cNvSpPr>
            <a:spLocks noGrp="1"/>
          </p:cNvSpPr>
          <p:nvPr>
            <p:ph idx="1"/>
          </p:nvPr>
        </p:nvSpPr>
        <p:spPr>
          <a:xfrm>
            <a:off x="514349" y="1465877"/>
            <a:ext cx="8280000" cy="4608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14840" y="6416676"/>
            <a:ext cx="426914" cy="365125"/>
          </a:xfrm>
          <a:prstGeom prst="rect">
            <a:avLst/>
          </a:prstGeom>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4658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Blue Ba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9144000" cy="278892"/>
          </a:xfrm>
          <a:prstGeom prst="rect">
            <a:avLst/>
          </a:prstGeom>
        </p:spPr>
      </p:pic>
      <p:pic>
        <p:nvPicPr>
          <p:cNvPr id="8" name="Picture 7" descr="Blue Ba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V="1">
            <a:off x="0" y="6608253"/>
            <a:ext cx="9144000" cy="249747"/>
          </a:xfrm>
          <a:prstGeom prst="rect">
            <a:avLst/>
          </a:prstGeom>
        </p:spPr>
      </p:pic>
      <p:sp>
        <p:nvSpPr>
          <p:cNvPr id="9" name="Slide Number Placeholder 2"/>
          <p:cNvSpPr txBox="1"/>
          <p:nvPr/>
        </p:nvSpPr>
        <p:spPr>
          <a:xfrm>
            <a:off x="7005145" y="629894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rgbClr val="888989"/>
                </a:solidFill>
                <a:latin typeface="Helvetica"/>
                <a:ea typeface="+mn-ea"/>
                <a:cs typeface="Helvetica"/>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fld id="{8CCDEDB8-5EE3-ED4D-8E14-17E202469B77}" type="slidenum">
              <a:rPr lang="en-US" smtClean="0"/>
              <a:t>‹#›</a:t>
            </a:fld>
            <a:endParaRPr lang="en-US"/>
          </a:p>
        </p:txBody>
      </p:sp>
      <p:pic>
        <p:nvPicPr>
          <p:cNvPr id="1026" name="Picture 2" descr="International Cable Protection Committee"/>
          <p:cNvPicPr>
            <a:picLocks noChangeAspect="1" noChangeArrowheads="1"/>
          </p:cNvPicPr>
          <p:nvPr/>
        </p:nvPicPr>
        <p:blipFill>
          <a:blip r:embed="rId12">
            <a:extLst>
              <a:ext uri="{28A0092B-C50C-407E-A947-70E740481C1C}">
                <a14:useLocalDpi xmlns:a14="http://schemas.microsoft.com/office/drawing/2010/main" val="0"/>
              </a:ext>
            </a:extLst>
          </a:blip>
          <a:srcRect t="-6319" b="21054"/>
          <a:stretch>
            <a:fillRect/>
          </a:stretch>
        </p:blipFill>
        <p:spPr bwMode="auto">
          <a:xfrm>
            <a:off x="7874942" y="5514739"/>
            <a:ext cx="1269058" cy="108204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spcp.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838200" y="457200"/>
            <a:ext cx="7470228" cy="5334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1800" b="1" kern="1200" baseline="0">
                <a:solidFill>
                  <a:schemeClr val="tx2"/>
                </a:solidFill>
                <a:latin typeface="Helvetica"/>
                <a:ea typeface="+mj-ea"/>
                <a:cs typeface="Helvetica"/>
              </a:defRPr>
            </a:lvl1pPr>
          </a:lstStyle>
          <a:p>
            <a:pPr lvl="0" algn="ctr" defTabSz="914400" eaLnBrk="0" hangingPunct="0">
              <a:defRPr/>
            </a:pPr>
            <a:endParaRPr lang="en-US" altLang="en-US" sz="4000" b="0" dirty="0">
              <a:effectLst>
                <a:outerShdw blurRad="38100" dist="38100" dir="2700000" algn="tl">
                  <a:srgbClr val="C0C0C0"/>
                </a:outerShdw>
              </a:effectLst>
              <a:latin typeface="Calibri" pitchFamily="34" charset="0"/>
              <a:ea typeface="+mn-ea"/>
              <a:cs typeface="+mn-cs"/>
            </a:endParaRPr>
          </a:p>
          <a:p>
            <a:pPr lvl="0" algn="ctr" defTabSz="914400" eaLnBrk="0" hangingPunct="0">
              <a:defRPr/>
            </a:pPr>
            <a:r>
              <a:rPr lang="en-US" altLang="en-US" sz="4000" dirty="0">
                <a:effectLst>
                  <a:outerShdw blurRad="38100" dist="38100" dir="2700000" algn="tl">
                    <a:srgbClr val="C0C0C0"/>
                  </a:outerShdw>
                </a:effectLst>
                <a:latin typeface="Calibri" pitchFamily="34" charset="0"/>
                <a:ea typeface="+mn-ea"/>
                <a:cs typeface="+mn-cs"/>
              </a:rPr>
              <a:t>International Hydrographic Organization</a:t>
            </a:r>
          </a:p>
          <a:p>
            <a:pPr lvl="0" algn="ctr" defTabSz="914400" eaLnBrk="0" hangingPunct="0">
              <a:defRPr/>
            </a:pPr>
            <a:r>
              <a:rPr lang="en-US" altLang="en-US" sz="2000" b="0" dirty="0">
                <a:effectLst>
                  <a:outerShdw blurRad="38100" dist="38100" dir="2700000" algn="tl">
                    <a:srgbClr val="C0C0C0"/>
                  </a:outerShdw>
                </a:effectLst>
                <a:latin typeface="Calibri" pitchFamily="34" charset="0"/>
                <a:ea typeface="+mn-ea"/>
                <a:cs typeface="+mn-cs"/>
              </a:rPr>
              <a:t>11th Meeting of the Inter Regional Coordination Committee (IRCC-11)</a:t>
            </a:r>
          </a:p>
          <a:p>
            <a:pPr lvl="0" algn="ctr" defTabSz="914400" eaLnBrk="0" hangingPunct="0">
              <a:defRPr/>
            </a:pPr>
            <a:endParaRPr lang="en-US" altLang="en-US" sz="2000" b="0" dirty="0">
              <a:effectLst>
                <a:outerShdw blurRad="38100" dist="38100" dir="2700000" algn="tl">
                  <a:srgbClr val="C0C0C0"/>
                </a:outerShdw>
              </a:effectLst>
              <a:latin typeface="Calibri" pitchFamily="34" charset="0"/>
              <a:ea typeface="+mn-ea"/>
              <a:cs typeface="+mn-cs"/>
            </a:endParaRPr>
          </a:p>
          <a:p>
            <a:pPr lvl="0" algn="ctr" defTabSz="914400" eaLnBrk="0" hangingPunct="0">
              <a:defRPr/>
            </a:pPr>
            <a:r>
              <a:rPr lang="en-US" altLang="en-US" sz="2000" b="0" dirty="0">
                <a:effectLst>
                  <a:outerShdw blurRad="38100" dist="38100" dir="2700000" algn="tl">
                    <a:srgbClr val="C0C0C0"/>
                  </a:outerShdw>
                </a:effectLst>
                <a:latin typeface="Calibri" pitchFamily="34" charset="0"/>
                <a:ea typeface="+mn-ea"/>
                <a:cs typeface="+mn-cs"/>
              </a:rPr>
              <a:t>Genoa, Italy 3 – 5 June 2019</a:t>
            </a:r>
            <a:endParaRPr lang="en-NZ" altLang="en-US" sz="2000" dirty="0">
              <a:effectLst>
                <a:outerShdw blurRad="38100" dist="38100" dir="2700000" algn="tl">
                  <a:srgbClr val="C0C0C0"/>
                </a:outerShdw>
              </a:effectLst>
              <a:latin typeface="Calibri" pitchFamily="34" charset="0"/>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600" b="1" i="0" u="none" strike="noStrike" kern="1200" cap="none" spc="0" normalizeH="0" baseline="0" noProof="0" dirty="0">
              <a:ln>
                <a:noFill/>
              </a:ln>
              <a:effectLst/>
              <a:uLnTx/>
              <a:uFillTx/>
              <a:latin typeface="+mn-lt"/>
            </a:endParaRP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600" b="1" i="0" u="none" strike="noStrike" kern="1200" cap="none" spc="0" normalizeH="0" baseline="0" noProof="0" dirty="0">
              <a:ln>
                <a:noFill/>
              </a:ln>
              <a:effectLst/>
              <a:uLnTx/>
              <a:uFillTx/>
              <a:latin typeface="+mn-lt"/>
            </a:endParaRPr>
          </a:p>
          <a:p>
            <a:pPr marL="0" marR="0" lvl="0" indent="0" algn="ctr" defTabSz="457200" rtl="0" eaLnBrk="1" fontAlgn="auto" latinLnBrk="0" hangingPunct="1">
              <a:lnSpc>
                <a:spcPct val="100000"/>
              </a:lnSpc>
              <a:spcBef>
                <a:spcPct val="0"/>
              </a:spcBef>
              <a:spcAft>
                <a:spcPct val="0"/>
              </a:spcAft>
              <a:buClrTx/>
              <a:buSzTx/>
              <a:buFontTx/>
              <a:buNone/>
              <a:defRPr/>
            </a:pPr>
            <a:r>
              <a:rPr lang="en-US" sz="3200" dirty="0">
                <a:effectLst>
                  <a:outerShdw blurRad="38100" dist="38100" dir="2700000" algn="tl">
                    <a:srgbClr val="000000">
                      <a:alpha val="43137"/>
                    </a:srgbClr>
                  </a:outerShdw>
                </a:effectLst>
                <a:latin typeface="+mn-lt"/>
              </a:rPr>
              <a:t>International Cable Protection Committee</a:t>
            </a:r>
          </a:p>
          <a:p>
            <a:pPr lvl="0" algn="ctr" fontAlgn="auto">
              <a:defRPr/>
            </a:pPr>
            <a:r>
              <a:rPr lang="en-US" sz="2000" b="0" dirty="0">
                <a:effectLst>
                  <a:outerShdw blurRad="38100" dist="38100" dir="2700000" algn="tl">
                    <a:srgbClr val="000000">
                      <a:alpha val="43137"/>
                    </a:srgbClr>
                  </a:outerShdw>
                </a:effectLst>
                <a:latin typeface="+mn-lt"/>
              </a:rPr>
              <a:t>IRCC11-09B ICPC Update &amp; Activity Report</a:t>
            </a:r>
          </a:p>
        </p:txBody>
      </p:sp>
      <p:sp>
        <p:nvSpPr>
          <p:cNvPr id="5" name="Subtitle 1"/>
          <p:cNvSpPr txBox="1"/>
          <p:nvPr/>
        </p:nvSpPr>
        <p:spPr>
          <a:xfrm>
            <a:off x="990600" y="3200400"/>
            <a:ext cx="6258910" cy="2819400"/>
          </a:xfrm>
          <a:prstGeom prst="rect">
            <a:avLst/>
          </a:prstGeom>
        </p:spPr>
        <p:txBody>
          <a:bodyPr vert="horz" lIns="91440" tIns="45720" rIns="91440" bIns="45720" rtlCol="0">
            <a:noAutofit/>
          </a:bodyPr>
          <a:lstStyle>
            <a:lvl1pPr marL="0" indent="0" algn="r" defTabSz="457200" rtl="0" eaLnBrk="1" latinLnBrk="0" hangingPunct="1">
              <a:spcBef>
                <a:spcPct val="20000"/>
              </a:spcBef>
              <a:buFont typeface="Arial"/>
              <a:buNone/>
              <a:defRPr sz="1400" b="0" kern="1200">
                <a:solidFill>
                  <a:srgbClr val="1F497D"/>
                </a:solidFill>
                <a:latin typeface="Helvetica"/>
                <a:ea typeface="+mn-ea"/>
                <a:cs typeface="Helvetica"/>
              </a:defRPr>
            </a:lvl1pPr>
            <a:lvl2pPr marL="457200" indent="0" algn="ctr" defTabSz="457200" rtl="0" eaLnBrk="1" latinLnBrk="0" hangingPunct="1">
              <a:spcBef>
                <a:spcPct val="20000"/>
              </a:spcBef>
              <a:buFont typeface="Arial"/>
              <a:buNone/>
              <a:defRPr sz="11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11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11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600"/>
              </a:spcAft>
              <a:buClrTx/>
              <a:buSzTx/>
              <a:buFont typeface="Arial"/>
              <a:buNone/>
              <a:defRPr/>
            </a:pPr>
            <a:endParaRPr lang="en-US" sz="2000" b="1" noProof="0">
              <a:solidFill>
                <a:srgbClr val="3D7FB0"/>
              </a:solidFill>
            </a:endParaRPr>
          </a:p>
          <a:p>
            <a:pPr marL="0" marR="0" lvl="0" indent="0" algn="l" defTabSz="457200" rtl="0" eaLnBrk="1" fontAlgn="auto" latinLnBrk="0" hangingPunct="1">
              <a:lnSpc>
                <a:spcPct val="100000"/>
              </a:lnSpc>
              <a:spcBef>
                <a:spcPct val="20000"/>
              </a:spcBef>
              <a:spcAft>
                <a:spcPct val="0"/>
              </a:spcAft>
              <a:buClrTx/>
              <a:buSzTx/>
              <a:buFont typeface="Arial"/>
              <a:buNone/>
              <a:defRPr/>
            </a:pPr>
            <a:endParaRPr kumimoji="0" lang="en-US" sz="2000" b="1" i="0" u="none" strike="noStrike" kern="1200" cap="none" spc="0" normalizeH="0" baseline="0" noProof="0">
              <a:ln>
                <a:noFill/>
              </a:ln>
              <a:solidFill>
                <a:srgbClr val="3D7FB0"/>
              </a:solidFill>
              <a:effectLst/>
              <a:uLnTx/>
              <a:uFillTx/>
            </a:endParaRPr>
          </a:p>
        </p:txBody>
      </p:sp>
      <p:sp>
        <p:nvSpPr>
          <p:cNvPr id="6" name="Rectangle 5"/>
          <p:cNvSpPr/>
          <p:nvPr/>
        </p:nvSpPr>
        <p:spPr>
          <a:xfrm flipH="1">
            <a:off x="8877300" y="640994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19800" y="4800600"/>
            <a:ext cx="2895600" cy="738664"/>
          </a:xfrm>
          <a:prstGeom prst="rect">
            <a:avLst/>
          </a:prstGeom>
        </p:spPr>
        <p:txBody>
          <a:bodyPr wrap="square">
            <a:spAutoFit/>
          </a:bodyPr>
          <a:lstStyle/>
          <a:p>
            <a:pPr lvl="0" fontAlgn="auto">
              <a:spcBef>
                <a:spcPts val="0"/>
              </a:spcBef>
              <a:spcAft>
                <a:spcPts val="0"/>
              </a:spcAft>
            </a:pPr>
            <a:r>
              <a:rPr lang="en-HK" sz="1400" dirty="0">
                <a:solidFill>
                  <a:schemeClr val="tx2"/>
                </a:solidFill>
                <a:latin typeface="Calibri" panose="020F0502020204030204"/>
                <a:cs typeface="+mn-cs"/>
              </a:rPr>
              <a:t>Graham Evans ICPC Vice Chairman</a:t>
            </a:r>
          </a:p>
          <a:p>
            <a:pPr lvl="0" fontAlgn="auto">
              <a:spcBef>
                <a:spcPts val="0"/>
              </a:spcBef>
              <a:spcAft>
                <a:spcPts val="0"/>
              </a:spcAft>
            </a:pPr>
            <a:r>
              <a:rPr lang="en-HK" sz="1400" dirty="0">
                <a:solidFill>
                  <a:schemeClr val="tx2"/>
                </a:solidFill>
                <a:latin typeface="Calibri" panose="020F0502020204030204"/>
                <a:cs typeface="+mn-cs"/>
              </a:rPr>
              <a:t>Managing Director EGS Survey Group</a:t>
            </a:r>
          </a:p>
          <a:p>
            <a:pPr lvl="0" fontAlgn="auto">
              <a:spcBef>
                <a:spcPts val="0"/>
              </a:spcBef>
              <a:spcAft>
                <a:spcPts val="0"/>
              </a:spcAft>
            </a:pPr>
            <a:r>
              <a:rPr lang="en-HK" sz="1400" dirty="0">
                <a:solidFill>
                  <a:schemeClr val="tx2"/>
                </a:solidFill>
                <a:latin typeface="Calibri" panose="020F0502020204030204"/>
                <a:cs typeface="+mn-cs"/>
              </a:rPr>
              <a:t>gevans@egssurvey.com</a:t>
            </a:r>
          </a:p>
        </p:txBody>
      </p:sp>
    </p:spTree>
    <p:extLst>
      <p:ext uri="{BB962C8B-B14F-4D97-AF65-F5344CB8AC3E}">
        <p14:creationId xmlns:p14="http://schemas.microsoft.com/office/powerpoint/2010/main" val="33962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10</a:t>
            </a:fld>
            <a:endParaRPr lang="en-US" altLang="en-US"/>
          </a:p>
        </p:txBody>
      </p:sp>
      <p:sp>
        <p:nvSpPr>
          <p:cNvPr id="6" name="Title 1"/>
          <p:cNvSpPr txBox="1"/>
          <p:nvPr/>
        </p:nvSpPr>
        <p:spPr>
          <a:xfrm>
            <a:off x="475870" y="388291"/>
            <a:ext cx="8668130" cy="9071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HK" sz="3600" b="1" dirty="0">
                <a:solidFill>
                  <a:srgbClr val="013B99"/>
                </a:solidFill>
              </a:rPr>
              <a:t>Total Faults &lt;1,000m by Cause</a:t>
            </a:r>
            <a:endParaRPr lang="en-US" altLang="en-US" sz="3200" b="1" dirty="0">
              <a:solidFill>
                <a:srgbClr val="1F497D"/>
              </a:solidFill>
              <a:latin typeface="Calibri" pitchFamily="34" charset="0"/>
              <a:cs typeface="Calibri" panose="020F0502020204030204" pitchFamily="34" charset="0"/>
            </a:endParaRPr>
          </a:p>
        </p:txBody>
      </p:sp>
      <p:graphicFrame>
        <p:nvGraphicFramePr>
          <p:cNvPr id="2" name="Content Placeholder 4"/>
          <p:cNvGraphicFramePr>
            <a:graphicFrameLocks noGrp="1" noChangeAspect="1"/>
          </p:cNvGraphicFramePr>
          <p:nvPr>
            <p:ph idx="1"/>
            <p:extLst>
              <p:ext uri="{D42A27DB-BD31-4B8C-83A1-F6EECF244321}">
                <p14:modId xmlns:p14="http://schemas.microsoft.com/office/powerpoint/2010/main" val="2443338720"/>
              </p:ext>
            </p:extLst>
          </p:nvPr>
        </p:nvGraphicFramePr>
        <p:xfrm>
          <a:off x="2108200" y="2184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4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left)">
                                      <p:cBhvr>
                                        <p:cTn id="7" dur="500"/>
                                        <p:tgtEl>
                                          <p:spTgt spid="2">
                                            <p:graphicEl>
                                              <a:chart seriesIdx="-4" categoryIdx="0" bldStep="category"/>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left)">
                                      <p:cBhvr>
                                        <p:cTn id="11" dur="500"/>
                                        <p:tgtEl>
                                          <p:spTgt spid="2">
                                            <p:graphicEl>
                                              <a:chart seriesIdx="-4" categoryIdx="1"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left)">
                                      <p:cBhvr>
                                        <p:cTn id="15" dur="500"/>
                                        <p:tgtEl>
                                          <p:spTgt spid="2">
                                            <p:graphicEl>
                                              <a:chart seriesIdx="-4" categoryIdx="2"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left)">
                                      <p:cBhvr>
                                        <p:cTn id="19" dur="500"/>
                                        <p:tgtEl>
                                          <p:spTgt spid="2">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83% of all faults occur in &lt;1,000m water depth</a:t>
            </a:r>
          </a:p>
          <a:p>
            <a:pPr marL="346075" indent="-346075">
              <a:spcBef>
                <a:spcPts val="300"/>
              </a:spcBef>
              <a:spcAft>
                <a:spcPts val="300"/>
              </a:spcAft>
              <a:buClr>
                <a:srgbClr val="C00000"/>
              </a:buClr>
              <a:buSzPct val="90000"/>
              <a:buFont typeface="Wingdings 2" pitchFamily="-105" charset="2"/>
              <a:buChar char=""/>
            </a:pPr>
            <a:r>
              <a:rPr lang="en-HK" sz="2000" dirty="0"/>
              <a:t>71% of faults occur in &lt;200m</a:t>
            </a:r>
          </a:p>
          <a:p>
            <a:pPr marL="346075" indent="-346075">
              <a:spcBef>
                <a:spcPts val="300"/>
              </a:spcBef>
              <a:spcAft>
                <a:spcPts val="300"/>
              </a:spcAft>
              <a:buClr>
                <a:srgbClr val="C00000"/>
              </a:buClr>
              <a:buSzPct val="90000"/>
              <a:buFont typeface="Wingdings 2" pitchFamily="-105" charset="2"/>
              <a:buChar char=""/>
            </a:pPr>
            <a:r>
              <a:rPr lang="en-HK" sz="2000" dirty="0"/>
              <a:t>All submarine cable systems transit this aggression zone </a:t>
            </a:r>
          </a:p>
          <a:p>
            <a:pPr marL="346075" indent="-346075">
              <a:spcBef>
                <a:spcPts val="300"/>
              </a:spcBef>
              <a:spcAft>
                <a:spcPts val="300"/>
              </a:spcAft>
              <a:buClr>
                <a:srgbClr val="C00000"/>
              </a:buClr>
              <a:buSzPct val="90000"/>
              <a:buFont typeface="Wingdings 2" pitchFamily="-105" charset="2"/>
              <a:buChar char=""/>
            </a:pPr>
            <a:r>
              <a:rPr lang="en-HK" sz="2000" dirty="0"/>
              <a:t>Although there is a need to focus on shallow water cable security, an increasing risk to telecommunication cables is being posed in water depths exceeding 2,000m beyond which cables are currently not routinely charted (IHO S4 B-443) by:</a:t>
            </a:r>
          </a:p>
          <a:p>
            <a:pPr marL="746125" lvl="1" indent="-346075">
              <a:spcBef>
                <a:spcPts val="300"/>
              </a:spcBef>
              <a:spcAft>
                <a:spcPts val="300"/>
              </a:spcAft>
              <a:buClr>
                <a:srgbClr val="C00000"/>
              </a:buClr>
              <a:buSzPct val="90000"/>
              <a:buFont typeface="Wingdings 2" pitchFamily="-105" charset="2"/>
              <a:buChar char=""/>
            </a:pPr>
            <a:r>
              <a:rPr lang="en-HK" sz="1800" dirty="0"/>
              <a:t>Deep sea mining activity</a:t>
            </a:r>
          </a:p>
          <a:p>
            <a:pPr marL="746125" lvl="1" indent="-346075">
              <a:spcBef>
                <a:spcPts val="300"/>
              </a:spcBef>
              <a:spcAft>
                <a:spcPts val="300"/>
              </a:spcAft>
              <a:buClr>
                <a:srgbClr val="C00000"/>
              </a:buClr>
              <a:buSzPct val="90000"/>
              <a:buFont typeface="Wingdings 2" pitchFamily="-105" charset="2"/>
              <a:buChar char=""/>
            </a:pPr>
            <a:r>
              <a:rPr lang="en-HK" sz="1800" dirty="0"/>
              <a:t>Frontier block oil and gas developments</a:t>
            </a:r>
          </a:p>
          <a:p>
            <a:pPr marL="746125" lvl="1" indent="-346075">
              <a:spcBef>
                <a:spcPts val="300"/>
              </a:spcBef>
              <a:spcAft>
                <a:spcPts val="300"/>
              </a:spcAft>
              <a:buClr>
                <a:srgbClr val="C00000"/>
              </a:buClr>
              <a:buSzPct val="90000"/>
              <a:buFont typeface="Wingdings 2" pitchFamily="-105" charset="2"/>
              <a:buChar char=""/>
            </a:pPr>
            <a:endParaRPr lang="it-IT" sz="18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11</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Fault Analysis - Conclusions</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9823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GB" sz="2200" dirty="0"/>
              <a:t>ICPC invited to participate at HSSC-7 in Busan November 2015</a:t>
            </a:r>
          </a:p>
          <a:p>
            <a:pPr marL="346075" indent="-346075">
              <a:spcBef>
                <a:spcPts val="300"/>
              </a:spcBef>
              <a:spcAft>
                <a:spcPts val="300"/>
              </a:spcAft>
              <a:buClr>
                <a:srgbClr val="C00000"/>
              </a:buClr>
              <a:buSzPct val="90000"/>
              <a:buFont typeface="Wingdings 2" pitchFamily="-105" charset="2"/>
              <a:buChar char=""/>
            </a:pPr>
            <a:r>
              <a:rPr lang="en-GB" sz="2200" dirty="0"/>
              <a:t>IHO/ICPC MoU signed April 2016</a:t>
            </a:r>
          </a:p>
          <a:p>
            <a:pPr marL="346075" indent="-346075">
              <a:spcBef>
                <a:spcPts val="300"/>
              </a:spcBef>
              <a:spcAft>
                <a:spcPts val="300"/>
              </a:spcAft>
              <a:buClr>
                <a:srgbClr val="C00000"/>
              </a:buClr>
              <a:buSzPct val="90000"/>
              <a:buFont typeface="Wingdings 2" pitchFamily="-105" charset="2"/>
              <a:buChar char=""/>
            </a:pPr>
            <a:r>
              <a:rPr lang="en-GB" sz="2200" dirty="0"/>
              <a:t>Key MoU objectives:</a:t>
            </a:r>
          </a:p>
          <a:p>
            <a:pPr marL="746125" lvl="1" indent="-346075">
              <a:spcBef>
                <a:spcPts val="300"/>
              </a:spcBef>
              <a:spcAft>
                <a:spcPts val="300"/>
              </a:spcAft>
              <a:buClr>
                <a:srgbClr val="C00000"/>
              </a:buClr>
              <a:buSzPct val="90000"/>
              <a:buFont typeface="Wingdings 2" pitchFamily="-105" charset="2"/>
              <a:buChar char=""/>
            </a:pPr>
            <a:r>
              <a:rPr lang="en-HK" sz="1800" dirty="0"/>
              <a:t>Develop uniform cable charting standards for submarine cables adopted globally by HOs </a:t>
            </a:r>
          </a:p>
          <a:p>
            <a:pPr marL="746125" lvl="1" indent="-346075">
              <a:spcBef>
                <a:spcPts val="300"/>
              </a:spcBef>
              <a:spcAft>
                <a:spcPts val="300"/>
              </a:spcAft>
              <a:buClr>
                <a:srgbClr val="C00000"/>
              </a:buClr>
              <a:buSzPct val="90000"/>
              <a:buFont typeface="Wingdings 2" pitchFamily="-105" charset="2"/>
              <a:buChar char=""/>
            </a:pPr>
            <a:r>
              <a:rPr lang="en-HK" sz="1800" dirty="0"/>
              <a:t>Understanding compatible digital input formats for as-laid cable data that address IHO charting requirements</a:t>
            </a:r>
          </a:p>
          <a:p>
            <a:pPr marL="746125" lvl="1" indent="-346075">
              <a:spcBef>
                <a:spcPts val="300"/>
              </a:spcBef>
              <a:spcAft>
                <a:spcPts val="300"/>
              </a:spcAft>
              <a:buClr>
                <a:srgbClr val="C00000"/>
              </a:buClr>
              <a:buSzPct val="90000"/>
              <a:buFont typeface="Wingdings 2" pitchFamily="-105" charset="2"/>
              <a:buChar char=""/>
            </a:pPr>
            <a:r>
              <a:rPr lang="en-HK" sz="1800" dirty="0"/>
              <a:t>Reduction of lead times from as-laid cable data availability </a:t>
            </a:r>
          </a:p>
          <a:p>
            <a:pPr marL="746125" lvl="1" indent="-346075">
              <a:spcBef>
                <a:spcPts val="300"/>
              </a:spcBef>
              <a:spcAft>
                <a:spcPts val="300"/>
              </a:spcAft>
              <a:buClr>
                <a:srgbClr val="C00000"/>
              </a:buClr>
              <a:buSzPct val="90000"/>
              <a:buFont typeface="Wingdings 2" pitchFamily="-105" charset="2"/>
              <a:buChar char=""/>
            </a:pPr>
            <a:r>
              <a:rPr lang="en-HK" sz="1800" dirty="0"/>
              <a:t>A global approach to the issuance of Notices to Mariners for new cables </a:t>
            </a:r>
          </a:p>
          <a:p>
            <a:pPr marL="746125" lvl="1" indent="-346075">
              <a:spcBef>
                <a:spcPts val="300"/>
              </a:spcBef>
              <a:spcAft>
                <a:spcPts val="300"/>
              </a:spcAft>
              <a:buClr>
                <a:srgbClr val="C00000"/>
              </a:buClr>
              <a:buSzPct val="90000"/>
              <a:buFont typeface="Wingdings 2" pitchFamily="-105" charset="2"/>
              <a:buChar char=""/>
            </a:pPr>
            <a:r>
              <a:rPr lang="en-HK" sz="1800" dirty="0"/>
              <a:t>Develop standardized information for nautical publications highlighting necessity to protect cables against damage caused by ship operations</a:t>
            </a:r>
          </a:p>
          <a:p>
            <a:pPr marL="746125" lvl="1" indent="-346075">
              <a:spcBef>
                <a:spcPts val="300"/>
              </a:spcBef>
              <a:spcAft>
                <a:spcPts val="300"/>
              </a:spcAft>
              <a:buClr>
                <a:srgbClr val="C00000"/>
              </a:buClr>
              <a:buSzPct val="90000"/>
              <a:buFont typeface="Wingdings 2" pitchFamily="-105" charset="2"/>
              <a:buChar char=""/>
            </a:pPr>
            <a:r>
              <a:rPr lang="en-HK" sz="1800" dirty="0"/>
              <a:t>Charting policies that address hazards to submarine cables from deep sea mining, oil and gas activities and renewable energy developments</a:t>
            </a:r>
          </a:p>
          <a:p>
            <a:pPr marL="746125" lvl="1" indent="-346075">
              <a:spcBef>
                <a:spcPts val="300"/>
              </a:spcBef>
              <a:spcAft>
                <a:spcPts val="300"/>
              </a:spcAft>
              <a:buClr>
                <a:srgbClr val="C00000"/>
              </a:buClr>
              <a:buSzPct val="90000"/>
              <a:buFont typeface="Wingdings 2" pitchFamily="-105" charset="2"/>
              <a:buChar char=""/>
            </a:pPr>
            <a:r>
              <a:rPr lang="en-HK" sz="1800" dirty="0"/>
              <a:t>Provision of survey data, or metadata, collected as part of cable laying or maintenance activities, to the IHO Data Centre for Digital Bathymetry</a:t>
            </a:r>
          </a:p>
          <a:p>
            <a:pPr marL="400050" lvl="1" indent="0">
              <a:spcBef>
                <a:spcPts val="300"/>
              </a:spcBef>
              <a:spcAft>
                <a:spcPts val="300"/>
              </a:spcAft>
              <a:buClr>
                <a:srgbClr val="C00000"/>
              </a:buClr>
              <a:buSzPct val="90000"/>
              <a:buNone/>
            </a:pPr>
            <a:r>
              <a:rPr lang="en-HK" sz="1800" dirty="0"/>
              <a:t>      (DCDB) </a:t>
            </a:r>
          </a:p>
          <a:p>
            <a:pPr marL="746125" lvl="1" indent="-346075">
              <a:spcBef>
                <a:spcPts val="300"/>
              </a:spcBef>
              <a:spcAft>
                <a:spcPts val="300"/>
              </a:spcAft>
              <a:buClr>
                <a:srgbClr val="C00000"/>
              </a:buClr>
              <a:buSzPct val="90000"/>
              <a:buFont typeface="Wingdings 2" pitchFamily="-105" charset="2"/>
              <a:buChar char=""/>
            </a:pPr>
            <a:endParaRPr lang="it-IT" sz="18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12</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ICPC &amp; IHO</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454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GB" sz="2200" dirty="0"/>
              <a:t>Key MoU objectives – Short Term:</a:t>
            </a:r>
          </a:p>
          <a:p>
            <a:pPr marL="346075" indent="-346075">
              <a:spcBef>
                <a:spcPts val="300"/>
              </a:spcBef>
              <a:spcAft>
                <a:spcPts val="300"/>
              </a:spcAft>
              <a:buClr>
                <a:srgbClr val="C00000"/>
              </a:buClr>
              <a:buSzPct val="90000"/>
              <a:buFont typeface="Wingdings 2" pitchFamily="-105" charset="2"/>
              <a:buChar char=""/>
            </a:pPr>
            <a:r>
              <a:rPr lang="en-HK" sz="2200" dirty="0"/>
              <a:t>Charting policies that address hazards to submarine cables from deep sea mining</a:t>
            </a:r>
          </a:p>
          <a:p>
            <a:pPr marL="746125" lvl="1" indent="-346075">
              <a:spcBef>
                <a:spcPts val="300"/>
              </a:spcBef>
              <a:spcAft>
                <a:spcPts val="300"/>
              </a:spcAft>
              <a:buClr>
                <a:srgbClr val="C00000"/>
              </a:buClr>
              <a:buSzPct val="90000"/>
              <a:buFont typeface="Wingdings 2" pitchFamily="-105" charset="2"/>
              <a:buChar char=""/>
            </a:pPr>
            <a:r>
              <a:rPr lang="en-HK" sz="1800" dirty="0"/>
              <a:t>As a minimum S4 B-443 and S4 C-408.1 requirements for charting of cables to 2,000m should be uniformly applied by all HOs</a:t>
            </a:r>
          </a:p>
          <a:p>
            <a:pPr marL="746125" lvl="1" indent="-346075">
              <a:spcBef>
                <a:spcPts val="300"/>
              </a:spcBef>
              <a:spcAft>
                <a:spcPts val="300"/>
              </a:spcAft>
              <a:buClr>
                <a:srgbClr val="C00000"/>
              </a:buClr>
              <a:buSzPct val="90000"/>
              <a:buFont typeface="Wingdings 2" pitchFamily="-105" charset="2"/>
              <a:buChar char=""/>
            </a:pPr>
            <a:r>
              <a:rPr lang="en-HK" sz="1800" dirty="0"/>
              <a:t>Where ISA deep sea mining tenements are demarcated cables should be charted to full ocean depth</a:t>
            </a:r>
          </a:p>
          <a:p>
            <a:pPr marL="746125" lvl="1" indent="-346075">
              <a:spcBef>
                <a:spcPts val="300"/>
              </a:spcBef>
              <a:spcAft>
                <a:spcPts val="300"/>
              </a:spcAft>
              <a:buClr>
                <a:srgbClr val="C00000"/>
              </a:buClr>
              <a:buSzPct val="90000"/>
              <a:buFont typeface="Wingdings 2" pitchFamily="-105" charset="2"/>
              <a:buChar char=""/>
            </a:pPr>
            <a:r>
              <a:rPr lang="en-HK" sz="1800" dirty="0"/>
              <a:t>Charting standards should align with new ICPC Recommendation 17 on Deep Sea Mining </a:t>
            </a:r>
          </a:p>
          <a:p>
            <a:pPr marL="346075" indent="-346075">
              <a:spcBef>
                <a:spcPts val="300"/>
              </a:spcBef>
              <a:spcAft>
                <a:spcPts val="300"/>
              </a:spcAft>
              <a:buClr>
                <a:srgbClr val="C00000"/>
              </a:buClr>
              <a:buSzPct val="90000"/>
              <a:buFont typeface="Wingdings 2" pitchFamily="-105" charset="2"/>
              <a:buChar char=""/>
            </a:pPr>
            <a:endParaRPr lang="en-GB" sz="2200" dirty="0"/>
          </a:p>
          <a:p>
            <a:pPr marL="746125" lvl="1" indent="-346075">
              <a:spcBef>
                <a:spcPts val="300"/>
              </a:spcBef>
              <a:spcAft>
                <a:spcPts val="300"/>
              </a:spcAft>
              <a:buClr>
                <a:srgbClr val="C00000"/>
              </a:buClr>
              <a:buSzPct val="90000"/>
              <a:buFont typeface="Wingdings 2" pitchFamily="-105" charset="2"/>
              <a:buChar char=""/>
            </a:pPr>
            <a:endParaRPr lang="it-IT" sz="18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13</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ICPC &amp; IHO</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02217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Adoption by Assembly of Text Box related to Submarine Cables – IHO Resolution 4/1967 as amended by IHO A-1 supported by Germany</a:t>
            </a:r>
          </a:p>
          <a:p>
            <a:pPr marL="346075" indent="-346075">
              <a:spcBef>
                <a:spcPts val="300"/>
              </a:spcBef>
              <a:spcAft>
                <a:spcPts val="300"/>
              </a:spcAft>
              <a:buClr>
                <a:srgbClr val="C00000"/>
              </a:buClr>
              <a:buSzPct val="90000"/>
              <a:buFont typeface="Wingdings 2" pitchFamily="-105" charset="2"/>
              <a:buChar char=""/>
            </a:pPr>
            <a:r>
              <a:rPr lang="en-HK" sz="2000" dirty="0"/>
              <a:t>ICPC attended NCWG-4 and resubmitted a proposal to adapt S-4 charting specifications for submarine cables taking into account deep sea mining (amendments to S-4 B-443 and C408) to align with IHO Resolution 4/1967</a:t>
            </a:r>
          </a:p>
          <a:p>
            <a:pPr marL="746125" lvl="1" indent="-346075">
              <a:spcBef>
                <a:spcPts val="300"/>
              </a:spcBef>
              <a:spcAft>
                <a:spcPts val="300"/>
              </a:spcAft>
              <a:buClr>
                <a:srgbClr val="C00000"/>
              </a:buClr>
              <a:buSzPct val="90000"/>
              <a:buFont typeface="Wingdings 2" pitchFamily="-105" charset="2"/>
              <a:buChar char=""/>
            </a:pPr>
            <a:r>
              <a:rPr lang="en-HK" sz="1800" dirty="0"/>
              <a:t>Reported that HOs saw no problem to chart cables providing reliable information provided (as laid routes not  planned routes)</a:t>
            </a:r>
          </a:p>
          <a:p>
            <a:pPr marL="746125" lvl="1" indent="-346075">
              <a:spcBef>
                <a:spcPts val="300"/>
              </a:spcBef>
              <a:spcAft>
                <a:spcPts val="300"/>
              </a:spcAft>
              <a:buClr>
                <a:srgbClr val="C00000"/>
              </a:buClr>
              <a:buSzPct val="90000"/>
              <a:buFont typeface="Wingdings 2" pitchFamily="-105" charset="2"/>
              <a:buChar char=""/>
            </a:pPr>
            <a:r>
              <a:rPr lang="en-HK" sz="1800" dirty="0"/>
              <a:t>Reported that no effect to S-57/S-100 standards identified</a:t>
            </a:r>
          </a:p>
          <a:p>
            <a:pPr marL="746125" lvl="1" indent="-346075">
              <a:spcBef>
                <a:spcPts val="300"/>
              </a:spcBef>
              <a:spcAft>
                <a:spcPts val="300"/>
              </a:spcAft>
              <a:buClr>
                <a:srgbClr val="C00000"/>
              </a:buClr>
              <a:buSzPct val="90000"/>
              <a:buFont typeface="Wingdings 2" pitchFamily="-105" charset="2"/>
              <a:buChar char=""/>
            </a:pPr>
            <a:r>
              <a:rPr lang="en-HK" sz="1800" dirty="0"/>
              <a:t>No requirement to change the chart text box (Germany) considering that instruction is provided via the Mariner Handbook</a:t>
            </a:r>
          </a:p>
          <a:p>
            <a:pPr marL="746125" lvl="1" indent="-346075">
              <a:spcBef>
                <a:spcPts val="300"/>
              </a:spcBef>
              <a:spcAft>
                <a:spcPts val="300"/>
              </a:spcAft>
              <a:buClr>
                <a:srgbClr val="C00000"/>
              </a:buClr>
              <a:buSzPct val="90000"/>
              <a:buFont typeface="Wingdings 2" pitchFamily="-105" charset="2"/>
              <a:buChar char=""/>
            </a:pPr>
            <a:r>
              <a:rPr lang="en-HK" sz="1800" dirty="0"/>
              <a:t>In order to avoid new Member States approval on new proposed wording, where possible, reference to resolution 4/1967 will be made.</a:t>
            </a:r>
          </a:p>
          <a:p>
            <a:pPr marL="746125" lvl="1" indent="-346075">
              <a:spcBef>
                <a:spcPts val="300"/>
              </a:spcBef>
              <a:spcAft>
                <a:spcPts val="300"/>
              </a:spcAft>
              <a:buClr>
                <a:srgbClr val="C00000"/>
              </a:buClr>
              <a:buSzPct val="90000"/>
              <a:buFont typeface="Wingdings 2" pitchFamily="-105" charset="2"/>
              <a:buChar char=""/>
            </a:pPr>
            <a:r>
              <a:rPr lang="en-HK" sz="1800" dirty="0"/>
              <a:t>Draft text has/will be circulated around for approval.</a:t>
            </a:r>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14</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64055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ICPC Action HSSC9/53 – Submarine Cables and Deep Seabed Mining</a:t>
            </a:r>
          </a:p>
          <a:p>
            <a:pPr marL="346075" indent="-346075">
              <a:spcBef>
                <a:spcPts val="300"/>
              </a:spcBef>
              <a:spcAft>
                <a:spcPts val="300"/>
              </a:spcAft>
              <a:buClr>
                <a:srgbClr val="C00000"/>
              </a:buClr>
              <a:buSzPct val="90000"/>
              <a:buFont typeface="Wingdings 2" pitchFamily="-105" charset="2"/>
              <a:buChar char=""/>
            </a:pPr>
            <a:r>
              <a:rPr lang="en-HK" sz="2000" dirty="0"/>
              <a:t>Engagement with the ISA continuing under ICPC/ISA MoU:</a:t>
            </a:r>
          </a:p>
          <a:p>
            <a:pPr marL="746125" lvl="1" indent="-346075">
              <a:spcBef>
                <a:spcPts val="300"/>
              </a:spcBef>
              <a:spcAft>
                <a:spcPts val="300"/>
              </a:spcAft>
              <a:buClr>
                <a:srgbClr val="C00000"/>
              </a:buClr>
              <a:buSzPct val="90000"/>
              <a:buFont typeface="Wingdings 2" pitchFamily="-105" charset="2"/>
              <a:buChar char=""/>
            </a:pPr>
            <a:r>
              <a:rPr lang="en-HK" sz="1800" dirty="0"/>
              <a:t>Meeting between ICPC Chair and International Cable Law Advisor at UN New York in February 2018 following invitation by Secretary General Lodge to discuss matters related to submarine cable awareness in deep sea mining areas in light of Exploitation Regulations under consideration</a:t>
            </a:r>
          </a:p>
          <a:p>
            <a:pPr marL="746125" lvl="1" indent="-346075">
              <a:spcBef>
                <a:spcPts val="300"/>
              </a:spcBef>
              <a:spcAft>
                <a:spcPts val="300"/>
              </a:spcAft>
              <a:buClr>
                <a:srgbClr val="C00000"/>
              </a:buClr>
              <a:buSzPct val="90000"/>
              <a:buFont typeface="Wingdings 2" pitchFamily="-105" charset="2"/>
              <a:buChar char=""/>
            </a:pPr>
            <a:r>
              <a:rPr lang="en-HK" sz="1800" dirty="0"/>
              <a:t>ISA see ICPC engagement with IHO as positive and supports ICPC objective to chart cables in the deep ocean</a:t>
            </a:r>
          </a:p>
          <a:p>
            <a:pPr marL="746125" lvl="1" indent="-346075">
              <a:spcBef>
                <a:spcPts val="300"/>
              </a:spcBef>
              <a:spcAft>
                <a:spcPts val="300"/>
              </a:spcAft>
              <a:buClr>
                <a:srgbClr val="C00000"/>
              </a:buClr>
              <a:buSzPct val="90000"/>
              <a:buFont typeface="Wingdings 2" pitchFamily="-105" charset="2"/>
              <a:buChar char=""/>
            </a:pPr>
            <a:r>
              <a:rPr lang="en-HK" sz="1800" dirty="0"/>
              <a:t>ICPC participated ISA 24th Session at Parts 1 and 2 holding side event</a:t>
            </a:r>
          </a:p>
          <a:p>
            <a:pPr marL="746125" lvl="1" indent="-346075">
              <a:spcBef>
                <a:spcPts val="300"/>
              </a:spcBef>
              <a:spcAft>
                <a:spcPts val="300"/>
              </a:spcAft>
              <a:buClr>
                <a:srgbClr val="C00000"/>
              </a:buClr>
              <a:buSzPct val="90000"/>
              <a:buFont typeface="Wingdings 2" pitchFamily="-105" charset="2"/>
              <a:buChar char=""/>
            </a:pPr>
            <a:r>
              <a:rPr lang="en-HK" sz="1800" dirty="0"/>
              <a:t>Joint ISA/ICPC 2 day workshop October 2018 in Bangkok</a:t>
            </a:r>
          </a:p>
          <a:p>
            <a:pPr marL="346075" indent="-346075">
              <a:spcBef>
                <a:spcPts val="300"/>
              </a:spcBef>
              <a:spcAft>
                <a:spcPts val="300"/>
              </a:spcAft>
              <a:buClr>
                <a:srgbClr val="C00000"/>
              </a:buClr>
              <a:buSzPct val="90000"/>
              <a:buFont typeface="Wingdings 2" pitchFamily="-105" charset="2"/>
              <a:buChar char=""/>
            </a:pPr>
            <a:endParaRPr lang="en-HK" sz="2200" dirty="0"/>
          </a:p>
          <a:p>
            <a:pPr marL="0" indent="0">
              <a:spcBef>
                <a:spcPts val="300"/>
              </a:spcBef>
              <a:spcAft>
                <a:spcPts val="300"/>
              </a:spcAft>
              <a:buClr>
                <a:srgbClr val="C00000"/>
              </a:buClr>
              <a:buSzPct val="90000"/>
              <a:buNone/>
            </a:pPr>
            <a:endParaRPr lang="en-HK" sz="2200" dirty="0"/>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15</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6057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Action HSSC9/54 – ICPC to comment on the GEBCO Roadmap for “Seabed 2030”</a:t>
            </a:r>
          </a:p>
          <a:p>
            <a:pPr marL="346075" indent="-346075">
              <a:spcBef>
                <a:spcPts val="300"/>
              </a:spcBef>
              <a:spcAft>
                <a:spcPts val="300"/>
              </a:spcAft>
              <a:buClr>
                <a:srgbClr val="C00000"/>
              </a:buClr>
              <a:buSzPct val="90000"/>
              <a:buFont typeface="Wingdings 2" pitchFamily="-105" charset="2"/>
              <a:buChar char=""/>
            </a:pPr>
            <a:r>
              <a:rPr lang="en-HK" sz="2000" dirty="0"/>
              <a:t>Paper submitted at HSSC-10; key points:</a:t>
            </a:r>
          </a:p>
          <a:p>
            <a:pPr marL="746125" lvl="1" indent="-346075">
              <a:spcBef>
                <a:spcPts val="300"/>
              </a:spcBef>
              <a:spcAft>
                <a:spcPts val="300"/>
              </a:spcAft>
              <a:buClr>
                <a:srgbClr val="C00000"/>
              </a:buClr>
              <a:buSzPct val="90000"/>
              <a:buFont typeface="Wingdings 2" pitchFamily="-105" charset="2"/>
              <a:buChar char=""/>
            </a:pPr>
            <a:r>
              <a:rPr lang="en-HK" sz="1800" dirty="0"/>
              <a:t>ICPC recognizes the value of more complete and accurate seafloor mapping in promoting the development and protection of submarine cables and supports the goals of the Seabed 2030 initiative as expressed in the Roadmap</a:t>
            </a:r>
          </a:p>
          <a:p>
            <a:pPr marL="746125" lvl="1" indent="-346075">
              <a:spcBef>
                <a:spcPts val="300"/>
              </a:spcBef>
              <a:spcAft>
                <a:spcPts val="300"/>
              </a:spcAft>
              <a:buClr>
                <a:srgbClr val="C00000"/>
              </a:buClr>
              <a:buSzPct val="90000"/>
              <a:buFont typeface="Wingdings 2" pitchFamily="-105" charset="2"/>
              <a:buChar char=""/>
            </a:pPr>
            <a:r>
              <a:rPr lang="en-HK" sz="1800" dirty="0"/>
              <a:t>ICPC needs to correct the perception that there is a large trove of bathymetric data associated with cable route surveys that could be used to fill in material gaps in existing bathymetric data</a:t>
            </a:r>
          </a:p>
          <a:p>
            <a:pPr marL="746125" lvl="1" indent="-346075">
              <a:spcBef>
                <a:spcPts val="300"/>
              </a:spcBef>
              <a:spcAft>
                <a:spcPts val="300"/>
              </a:spcAft>
              <a:buClr>
                <a:srgbClr val="C00000"/>
              </a:buClr>
              <a:buSzPct val="90000"/>
              <a:buFont typeface="Wingdings 2" pitchFamily="-105" charset="2"/>
              <a:buChar char=""/>
            </a:pPr>
            <a:r>
              <a:rPr lang="en-HK" sz="1800" dirty="0"/>
              <a:t>ICPC believes that there is much less meaningful route survey data, in aggregate, than assumed, and that any disclosure of such data would be much more complicated as a practical and legal matter than assumed</a:t>
            </a:r>
          </a:p>
          <a:p>
            <a:pPr marL="746125" lvl="1" indent="-346075">
              <a:spcBef>
                <a:spcPts val="300"/>
              </a:spcBef>
              <a:spcAft>
                <a:spcPts val="300"/>
              </a:spcAft>
              <a:buClr>
                <a:srgbClr val="C00000"/>
              </a:buClr>
              <a:buSzPct val="90000"/>
              <a:buFont typeface="Wingdings 2" pitchFamily="-105" charset="2"/>
              <a:buChar char=""/>
            </a:pPr>
            <a:r>
              <a:rPr lang="en-HK" sz="1800" dirty="0"/>
              <a:t>The data gathered during cable route surveys is linear in nature with a typical swathe width no more than three times water depth and in most cases no more than 10 kilometres in breadth</a:t>
            </a:r>
          </a:p>
          <a:p>
            <a:pPr marL="746125" lvl="1" indent="-346075">
              <a:spcBef>
                <a:spcPts val="300"/>
              </a:spcBef>
              <a:spcAft>
                <a:spcPts val="300"/>
              </a:spcAft>
              <a:buClr>
                <a:srgbClr val="C00000"/>
              </a:buClr>
              <a:buSzPct val="90000"/>
              <a:buFont typeface="Wingdings 2" pitchFamily="-105" charset="2"/>
              <a:buChar char=""/>
            </a:pPr>
            <a:r>
              <a:rPr lang="en-HK" sz="1800" dirty="0"/>
              <a:t>Even with hundreds of such surveys carried out over decades, data </a:t>
            </a:r>
          </a:p>
          <a:p>
            <a:pPr marL="400050" lvl="1" indent="0">
              <a:spcBef>
                <a:spcPts val="300"/>
              </a:spcBef>
              <a:spcAft>
                <a:spcPts val="300"/>
              </a:spcAft>
              <a:buClr>
                <a:srgbClr val="C00000"/>
              </a:buClr>
              <a:buSzPct val="90000"/>
              <a:buNone/>
            </a:pPr>
            <a:r>
              <a:rPr lang="en-HK" sz="1800" dirty="0"/>
              <a:t>      likely to represent &lt;1% </a:t>
            </a:r>
          </a:p>
          <a:p>
            <a:pPr marL="346075" indent="-346075">
              <a:spcBef>
                <a:spcPts val="300"/>
              </a:spcBef>
              <a:spcAft>
                <a:spcPts val="300"/>
              </a:spcAft>
              <a:buClr>
                <a:srgbClr val="C00000"/>
              </a:buClr>
              <a:buSzPct val="90000"/>
              <a:buFont typeface="Wingdings 2" pitchFamily="-105" charset="2"/>
              <a:buChar char=""/>
            </a:pPr>
            <a:endParaRPr lang="en-HK" sz="2200" dirty="0"/>
          </a:p>
          <a:p>
            <a:pPr marL="0" indent="0">
              <a:spcBef>
                <a:spcPts val="300"/>
              </a:spcBef>
              <a:spcAft>
                <a:spcPts val="300"/>
              </a:spcAft>
              <a:buClr>
                <a:srgbClr val="C00000"/>
              </a:buClr>
              <a:buSzPct val="90000"/>
              <a:buNone/>
            </a:pPr>
            <a:endParaRPr lang="en-HK" sz="2200" dirty="0"/>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16</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269185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Action HSSC9/54 – ICPC to comment on the GEBCO Roadmap for “Seabed 2030” continued:</a:t>
            </a:r>
          </a:p>
          <a:p>
            <a:pPr marL="746125" lvl="1" indent="-346075">
              <a:spcBef>
                <a:spcPts val="300"/>
              </a:spcBef>
              <a:spcAft>
                <a:spcPts val="300"/>
              </a:spcAft>
              <a:buClr>
                <a:srgbClr val="C00000"/>
              </a:buClr>
              <a:buSzPct val="90000"/>
              <a:buFont typeface="Wingdings 2" pitchFamily="-105" charset="2"/>
              <a:buChar char=""/>
            </a:pPr>
            <a:r>
              <a:rPr lang="en-HK" sz="1800" dirty="0"/>
              <a:t>Survey companies do not own or have any right to disclose data collected during cable route surveys</a:t>
            </a:r>
          </a:p>
          <a:p>
            <a:pPr marL="746125" lvl="1" indent="-346075">
              <a:spcBef>
                <a:spcPts val="300"/>
              </a:spcBef>
              <a:spcAft>
                <a:spcPts val="300"/>
              </a:spcAft>
              <a:buClr>
                <a:srgbClr val="C00000"/>
              </a:buClr>
              <a:buSzPct val="90000"/>
              <a:buFont typeface="Wingdings 2" pitchFamily="-105" charset="2"/>
              <a:buChar char=""/>
            </a:pPr>
            <a:r>
              <a:rPr lang="en-HK" sz="1800" dirty="0"/>
              <a:t>ICPC itself does not collect or have access to such data</a:t>
            </a:r>
          </a:p>
          <a:p>
            <a:pPr marL="746125" lvl="1" indent="-346075">
              <a:spcBef>
                <a:spcPts val="300"/>
              </a:spcBef>
              <a:spcAft>
                <a:spcPts val="300"/>
              </a:spcAft>
              <a:buClr>
                <a:srgbClr val="C00000"/>
              </a:buClr>
              <a:buSzPct val="90000"/>
              <a:buFont typeface="Wingdings 2" pitchFamily="-105" charset="2"/>
              <a:buChar char=""/>
            </a:pPr>
            <a:r>
              <a:rPr lang="en-HK" sz="1800" dirty="0"/>
              <a:t>Roadmap rightly recognizes that the disclosure of such data may raise sensitivities regarding security and competitive advantage; however, the principle impediment to sharing is a matter of contractual ownership of the data</a:t>
            </a:r>
          </a:p>
          <a:p>
            <a:pPr marL="746125" lvl="1" indent="-346075">
              <a:spcBef>
                <a:spcPts val="300"/>
              </a:spcBef>
              <a:spcAft>
                <a:spcPts val="300"/>
              </a:spcAft>
              <a:buClr>
                <a:srgbClr val="C00000"/>
              </a:buClr>
              <a:buSzPct val="90000"/>
              <a:buFont typeface="Wingdings 2" pitchFamily="-105" charset="2"/>
              <a:buChar char=""/>
            </a:pPr>
            <a:r>
              <a:rPr lang="en-HK" sz="1800" dirty="0"/>
              <a:t>Notwithstanding these issues, ICPC will encourage its members to provide the data for this initiative wherever possible</a:t>
            </a:r>
          </a:p>
          <a:p>
            <a:pPr marL="746125" lvl="1" indent="-346075">
              <a:spcBef>
                <a:spcPts val="300"/>
              </a:spcBef>
              <a:spcAft>
                <a:spcPts val="300"/>
              </a:spcAft>
              <a:buClr>
                <a:srgbClr val="C00000"/>
              </a:buClr>
              <a:buSzPct val="90000"/>
              <a:buFont typeface="Wingdings 2" pitchFamily="-105" charset="2"/>
              <a:buChar char=""/>
            </a:pPr>
            <a:r>
              <a:rPr lang="en-HK" sz="1800" dirty="0"/>
              <a:t>Action HSSC9/55.2 related to crowd sourcing also falls within the framework of Seabed 2030 comments, this action is now considered complete</a:t>
            </a:r>
          </a:p>
          <a:p>
            <a:pPr marL="346075" indent="-346075">
              <a:spcBef>
                <a:spcPts val="300"/>
              </a:spcBef>
              <a:spcAft>
                <a:spcPts val="300"/>
              </a:spcAft>
              <a:buClr>
                <a:srgbClr val="C00000"/>
              </a:buClr>
              <a:buSzPct val="90000"/>
              <a:buFont typeface="Wingdings 2" pitchFamily="-105" charset="2"/>
              <a:buChar char=""/>
            </a:pPr>
            <a:endParaRPr lang="en-HK" sz="2200" dirty="0"/>
          </a:p>
          <a:p>
            <a:pPr marL="0" indent="0">
              <a:spcBef>
                <a:spcPts val="300"/>
              </a:spcBef>
              <a:spcAft>
                <a:spcPts val="300"/>
              </a:spcAft>
              <a:buClr>
                <a:srgbClr val="C00000"/>
              </a:buClr>
              <a:buSzPct val="90000"/>
              <a:buNone/>
            </a:pPr>
            <a:endParaRPr lang="en-HK" sz="2200" dirty="0"/>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17</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3287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0" indent="0">
              <a:spcBef>
                <a:spcPts val="300"/>
              </a:spcBef>
              <a:spcAft>
                <a:spcPts val="300"/>
              </a:spcAft>
              <a:buClr>
                <a:srgbClr val="C00000"/>
              </a:buClr>
              <a:buSzPct val="90000"/>
              <a:buNone/>
            </a:pPr>
            <a:r>
              <a:rPr lang="en-HK" sz="2000" dirty="0"/>
              <a:t>ICPC was represented at the IHO Crowdsourced Bathymetry Industry Workshop held in Quebec in February 2019 hosted by the IHO and Canadian Hydrographic Service</a:t>
            </a:r>
          </a:p>
          <a:p>
            <a:pPr marL="346075" indent="-346075">
              <a:spcBef>
                <a:spcPts val="300"/>
              </a:spcBef>
              <a:spcAft>
                <a:spcPts val="300"/>
              </a:spcAft>
              <a:buClr>
                <a:srgbClr val="C00000"/>
              </a:buClr>
              <a:buSzPct val="90000"/>
              <a:buFont typeface="Wingdings 2" pitchFamily="-105" charset="2"/>
              <a:buChar char=""/>
            </a:pPr>
            <a:r>
              <a:rPr lang="en-HK" sz="2000" dirty="0"/>
              <a:t>ICPC re-stated its position contained in the paper submitted at HSSC-10 in response to action item HSSC9/54</a:t>
            </a:r>
          </a:p>
          <a:p>
            <a:pPr marL="346075" indent="-346075">
              <a:spcBef>
                <a:spcPts val="300"/>
              </a:spcBef>
              <a:spcAft>
                <a:spcPts val="300"/>
              </a:spcAft>
              <a:buClr>
                <a:srgbClr val="C00000"/>
              </a:buClr>
              <a:buSzPct val="90000"/>
              <a:buFont typeface="Wingdings 2" pitchFamily="-105" charset="2"/>
              <a:buChar char=""/>
            </a:pPr>
            <a:r>
              <a:rPr lang="en-HK" sz="2000" dirty="0"/>
              <a:t>Participants accepted the confidentiality and ownership of data collected during cable route surveys</a:t>
            </a:r>
          </a:p>
          <a:p>
            <a:pPr marL="346075" indent="-346075">
              <a:spcBef>
                <a:spcPts val="300"/>
              </a:spcBef>
              <a:spcAft>
                <a:spcPts val="300"/>
              </a:spcAft>
              <a:buClr>
                <a:srgbClr val="C00000"/>
              </a:buClr>
              <a:buSzPct val="90000"/>
              <a:buFont typeface="Wingdings 2" pitchFamily="-105" charset="2"/>
              <a:buChar char=""/>
            </a:pPr>
            <a:r>
              <a:rPr lang="en-HK" sz="2000" dirty="0"/>
              <a:t>In response to the ICPC comment regarding the limited and linear nature of cable route survey data sets; the view was </a:t>
            </a:r>
            <a:r>
              <a:rPr lang="en-HK" sz="2000" dirty="0" err="1"/>
              <a:t>expreseed</a:t>
            </a:r>
            <a:r>
              <a:rPr lang="en-HK" sz="2000" dirty="0"/>
              <a:t> that any data contribution was valuable</a:t>
            </a:r>
          </a:p>
          <a:p>
            <a:pPr marL="346075" indent="-346075">
              <a:spcBef>
                <a:spcPts val="300"/>
              </a:spcBef>
              <a:spcAft>
                <a:spcPts val="300"/>
              </a:spcAft>
              <a:buClr>
                <a:srgbClr val="C00000"/>
              </a:buClr>
              <a:buSzPct val="90000"/>
              <a:buFont typeface="Wingdings 2" pitchFamily="-105" charset="2"/>
              <a:buChar char=""/>
            </a:pPr>
            <a:r>
              <a:rPr lang="en-HK" sz="2000" dirty="0"/>
              <a:t>The suggestion was made that maybe seabed features of interest could be highlighted and not the entire data set</a:t>
            </a:r>
          </a:p>
          <a:p>
            <a:pPr marL="346075" indent="-346075">
              <a:spcBef>
                <a:spcPts val="300"/>
              </a:spcBef>
              <a:spcAft>
                <a:spcPts val="300"/>
              </a:spcAft>
              <a:buClr>
                <a:srgbClr val="C00000"/>
              </a:buClr>
              <a:buSzPct val="90000"/>
              <a:buFont typeface="Wingdings 2" pitchFamily="-105" charset="2"/>
              <a:buChar char=""/>
            </a:pPr>
            <a:r>
              <a:rPr lang="en-HK" sz="2000" dirty="0"/>
              <a:t>Provision of cable route survey data to support crowd sourced bathymetric data is an ongoing topic within the ICPC</a:t>
            </a:r>
          </a:p>
          <a:p>
            <a:pPr marL="346075" indent="-346075">
              <a:spcBef>
                <a:spcPts val="300"/>
              </a:spcBef>
              <a:spcAft>
                <a:spcPts val="300"/>
              </a:spcAft>
              <a:buClr>
                <a:srgbClr val="C00000"/>
              </a:buClr>
              <a:buSzPct val="90000"/>
              <a:buFont typeface="Wingdings 2" pitchFamily="-105" charset="2"/>
              <a:buChar char=""/>
            </a:pPr>
            <a:r>
              <a:rPr lang="en-HK" sz="2000" dirty="0"/>
              <a:t>One concept to be explored is to provide a data provision opt in or </a:t>
            </a:r>
          </a:p>
          <a:p>
            <a:pPr marL="358775" indent="-358775">
              <a:spcBef>
                <a:spcPts val="0"/>
              </a:spcBef>
              <a:spcAft>
                <a:spcPts val="300"/>
              </a:spcAft>
              <a:buClr>
                <a:srgbClr val="C00000"/>
              </a:buClr>
              <a:buSzPct val="90000"/>
              <a:buNone/>
            </a:pPr>
            <a:r>
              <a:rPr lang="en-HK" sz="2000" dirty="0"/>
              <a:t>	opt out option in survey contracts</a:t>
            </a:r>
          </a:p>
          <a:p>
            <a:pPr marL="346075" indent="-346075">
              <a:spcBef>
                <a:spcPts val="300"/>
              </a:spcBef>
              <a:spcAft>
                <a:spcPts val="300"/>
              </a:spcAft>
              <a:buClr>
                <a:srgbClr val="C00000"/>
              </a:buClr>
              <a:buSzPct val="90000"/>
              <a:buFont typeface="Wingdings 2" pitchFamily="-105" charset="2"/>
              <a:buChar char=""/>
            </a:pPr>
            <a:endParaRPr lang="en-HK" sz="2200" dirty="0"/>
          </a:p>
          <a:p>
            <a:pPr marL="0" indent="0">
              <a:spcBef>
                <a:spcPts val="300"/>
              </a:spcBef>
              <a:spcAft>
                <a:spcPts val="300"/>
              </a:spcAft>
              <a:buClr>
                <a:srgbClr val="C00000"/>
              </a:buClr>
              <a:buSzPct val="90000"/>
              <a:buNone/>
            </a:pPr>
            <a:endParaRPr lang="en-HK" sz="2200" dirty="0"/>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18</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41588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08545"/>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ICPC has created a Charting Working Group comprising a cross section of members from system owners/operators; maintenance companies; route planners and survey companies</a:t>
            </a:r>
          </a:p>
          <a:p>
            <a:pPr marL="346075" indent="-346075">
              <a:spcBef>
                <a:spcPts val="300"/>
              </a:spcBef>
              <a:spcAft>
                <a:spcPts val="300"/>
              </a:spcAft>
              <a:buClr>
                <a:srgbClr val="C00000"/>
              </a:buClr>
              <a:buSzPct val="90000"/>
              <a:buFont typeface="Wingdings 2" pitchFamily="-105" charset="2"/>
              <a:buChar char=""/>
            </a:pPr>
            <a:r>
              <a:rPr lang="en-HK" sz="2000" dirty="0"/>
              <a:t>Working Group Terms of Reference have been drafted and agreed</a:t>
            </a:r>
          </a:p>
          <a:p>
            <a:pPr marL="346075" indent="-346075">
              <a:spcBef>
                <a:spcPts val="300"/>
              </a:spcBef>
              <a:spcAft>
                <a:spcPts val="300"/>
              </a:spcAft>
              <a:buClr>
                <a:srgbClr val="C00000"/>
              </a:buClr>
              <a:buSzPct val="90000"/>
              <a:buFont typeface="Wingdings 2" pitchFamily="-105" charset="2"/>
              <a:buChar char=""/>
            </a:pPr>
            <a:r>
              <a:rPr lang="en-HK" sz="2000" dirty="0"/>
              <a:t>Terms of Reference address both MOU and Road Map objectives</a:t>
            </a:r>
          </a:p>
          <a:p>
            <a:pPr marL="346075" indent="-346075">
              <a:spcBef>
                <a:spcPts val="300"/>
              </a:spcBef>
              <a:spcAft>
                <a:spcPts val="300"/>
              </a:spcAft>
              <a:buClr>
                <a:srgbClr val="C00000"/>
              </a:buClr>
              <a:buSzPct val="90000"/>
              <a:buFont typeface="Wingdings 2" pitchFamily="-105" charset="2"/>
              <a:buChar char=""/>
            </a:pPr>
            <a:r>
              <a:rPr lang="en-HK" sz="2200" dirty="0"/>
              <a:t>Open Geospatial Consortium (OGC) and UK HO could be involved in this.  </a:t>
            </a:r>
          </a:p>
          <a:p>
            <a:pPr marL="346075" indent="-346075">
              <a:spcBef>
                <a:spcPts val="300"/>
              </a:spcBef>
              <a:spcAft>
                <a:spcPts val="300"/>
              </a:spcAft>
              <a:buClr>
                <a:srgbClr val="C00000"/>
              </a:buClr>
              <a:buSzPct val="90000"/>
              <a:buFont typeface="Wingdings 2" pitchFamily="-105" charset="2"/>
              <a:buChar char=""/>
            </a:pPr>
            <a:r>
              <a:rPr lang="en-HK" sz="2200" dirty="0"/>
              <a:t>Need for budget to cover an Interoperability Experiment followed by Pilot</a:t>
            </a:r>
          </a:p>
          <a:p>
            <a:pPr marL="346075" indent="-346075">
              <a:spcBef>
                <a:spcPts val="300"/>
              </a:spcBef>
              <a:spcAft>
                <a:spcPts val="300"/>
              </a:spcAft>
              <a:buClr>
                <a:srgbClr val="C00000"/>
              </a:buClr>
              <a:buSzPct val="90000"/>
              <a:buFont typeface="Wingdings 2" pitchFamily="-105" charset="2"/>
              <a:buChar char=""/>
            </a:pPr>
            <a:r>
              <a:rPr lang="en-HK" sz="2200" dirty="0"/>
              <a:t>Objective to develop an S4XX cable product specification</a:t>
            </a:r>
          </a:p>
          <a:p>
            <a:pPr marL="346075" indent="-346075">
              <a:spcBef>
                <a:spcPts val="300"/>
              </a:spcBef>
              <a:spcAft>
                <a:spcPts val="300"/>
              </a:spcAft>
              <a:buClr>
                <a:srgbClr val="C00000"/>
              </a:buClr>
              <a:buSzPct val="90000"/>
              <a:buFont typeface="Wingdings 2" pitchFamily="-105" charset="2"/>
              <a:buChar char=""/>
            </a:pPr>
            <a:r>
              <a:rPr lang="en-HK" sz="2200" dirty="0"/>
              <a:t>If cables not charted insurance coverage and liability of the damaging party may be compromised</a:t>
            </a:r>
          </a:p>
          <a:p>
            <a:pPr marL="346075" indent="-346075">
              <a:spcBef>
                <a:spcPts val="300"/>
              </a:spcBef>
              <a:spcAft>
                <a:spcPts val="300"/>
              </a:spcAft>
              <a:buClr>
                <a:srgbClr val="C00000"/>
              </a:buClr>
              <a:buSzPct val="90000"/>
              <a:buFont typeface="Wingdings 2" pitchFamily="-105" charset="2"/>
              <a:buChar char=""/>
            </a:pPr>
            <a:endParaRPr lang="en-HK" sz="2200" dirty="0"/>
          </a:p>
          <a:p>
            <a:pPr marL="0" indent="0">
              <a:spcBef>
                <a:spcPts val="300"/>
              </a:spcBef>
              <a:spcAft>
                <a:spcPts val="300"/>
              </a:spcAft>
              <a:buClr>
                <a:srgbClr val="C00000"/>
              </a:buClr>
              <a:buSzPct val="90000"/>
              <a:buNone/>
            </a:pPr>
            <a:endParaRPr lang="en-HK" sz="2200" dirty="0"/>
          </a:p>
          <a:p>
            <a:pPr marL="346075" indent="-346075">
              <a:spcBef>
                <a:spcPts val="300"/>
              </a:spcBef>
              <a:spcAft>
                <a:spcPts val="300"/>
              </a:spcAft>
              <a:buClr>
                <a:srgbClr val="C00000"/>
              </a:buClr>
              <a:buSzPct val="90000"/>
              <a:buFont typeface="Wingdings 2" pitchFamily="-105" charset="2"/>
              <a:buChar char=""/>
            </a:pPr>
            <a:endParaRPr lang="it-IT" sz="22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19</a:t>
            </a:fld>
            <a:endParaRPr lang="en-US" altLang="en-US"/>
          </a:p>
        </p:txBody>
      </p:sp>
      <p:sp>
        <p:nvSpPr>
          <p:cNvPr id="6" name="Title 1"/>
          <p:cNvSpPr txBox="1"/>
          <p:nvPr/>
        </p:nvSpPr>
        <p:spPr>
          <a:xfrm>
            <a:off x="475870" y="388290"/>
            <a:ext cx="8668130" cy="720255"/>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Activities &amp; Achievements to-date</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0470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t="5910" b="4607"/>
          <a:stretch>
            <a:fillRect/>
          </a:stretch>
        </p:blipFill>
        <p:spPr>
          <a:xfrm>
            <a:off x="-15879" y="419579"/>
            <a:ext cx="9159879" cy="4389120"/>
          </a:xfrm>
          <a:prstGeom prst="rect">
            <a:avLst/>
          </a:prstGeom>
        </p:spPr>
      </p:pic>
      <p:sp>
        <p:nvSpPr>
          <p:cNvPr id="9" name="Rectangle 8"/>
          <p:cNvSpPr/>
          <p:nvPr/>
        </p:nvSpPr>
        <p:spPr>
          <a:xfrm>
            <a:off x="3464644" y="4466549"/>
            <a:ext cx="3558988" cy="923330"/>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5400" b="1" i="0" u="none" strike="noStrike" kern="0" cap="none" spc="0" normalizeH="0" baseline="0" noProof="0" dirty="0">
                <a:ln>
                  <a:noFill/>
                </a:ln>
                <a:solidFill>
                  <a:srgbClr val="1F497D"/>
                </a:solidFill>
                <a:effectLst/>
                <a:uLnTx/>
                <a:uFillTx/>
                <a:latin typeface="Calibri" pitchFamily="34" charset="0"/>
              </a:rPr>
              <a:t>&gt;1.2 million</a:t>
            </a:r>
            <a:endParaRPr kumimoji="0" lang="en-US" sz="5400" b="0" i="0" u="none" strike="noStrike" kern="0" cap="none" spc="0" normalizeH="0" baseline="0" noProof="0" dirty="0">
              <a:ln>
                <a:noFill/>
              </a:ln>
              <a:solidFill>
                <a:srgbClr val="1F497D"/>
              </a:solidFill>
              <a:effectLst/>
              <a:uLnTx/>
              <a:uFillTx/>
              <a:latin typeface="Calibri" pitchFamily="34" charset="0"/>
            </a:endParaRPr>
          </a:p>
        </p:txBody>
      </p:sp>
      <p:sp>
        <p:nvSpPr>
          <p:cNvPr id="10" name="Rectangle 9"/>
          <p:cNvSpPr/>
          <p:nvPr/>
        </p:nvSpPr>
        <p:spPr>
          <a:xfrm>
            <a:off x="6945456" y="4830441"/>
            <a:ext cx="1538269" cy="584775"/>
          </a:xfrm>
          <a:prstGeom prst="rect">
            <a:avLst/>
          </a:prstGeom>
        </p:spPr>
        <p:txBody>
          <a:bodyPr wrap="square">
            <a:spAutoFit/>
          </a:bodyPr>
          <a:lstStyle/>
          <a:p>
            <a:pPr fontAlgn="auto">
              <a:spcBef>
                <a:spcPct val="0"/>
              </a:spcBef>
              <a:spcAft>
                <a:spcPct val="0"/>
              </a:spcAft>
              <a:defRPr/>
            </a:pPr>
            <a:r>
              <a:rPr lang="en-US" sz="1600" i="1" kern="0">
                <a:solidFill>
                  <a:srgbClr val="1F497D"/>
                </a:solidFill>
                <a:latin typeface="Calibri" pitchFamily="34" charset="0"/>
              </a:rPr>
              <a:t>kilometers of cable installed</a:t>
            </a:r>
            <a:endParaRPr kumimoji="0" lang="en-US" sz="1600" b="0" i="0" u="none" strike="noStrike" kern="0" cap="none" spc="0" normalizeH="0" baseline="0" noProof="0">
              <a:ln>
                <a:noFill/>
              </a:ln>
              <a:solidFill>
                <a:schemeClr val="tx2"/>
              </a:solidFill>
              <a:effectLst/>
              <a:uLnTx/>
              <a:uFillTx/>
              <a:latin typeface="Calibri" pitchFamily="34" charset="0"/>
            </a:endParaRPr>
          </a:p>
        </p:txBody>
      </p:sp>
      <p:sp>
        <p:nvSpPr>
          <p:cNvPr id="11" name="Rectangle 10"/>
          <p:cNvSpPr/>
          <p:nvPr/>
        </p:nvSpPr>
        <p:spPr>
          <a:xfrm>
            <a:off x="3464644" y="5699006"/>
            <a:ext cx="1698164" cy="646331"/>
          </a:xfrm>
          <a:prstGeom prst="rect">
            <a:avLst/>
          </a:prstGeom>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en-US" sz="1800" b="0" i="1" u="none" strike="noStrike" kern="0" cap="none" spc="0" normalizeH="0" baseline="0" noProof="0">
                <a:ln>
                  <a:noFill/>
                </a:ln>
                <a:solidFill>
                  <a:srgbClr val="1F497D"/>
                </a:solidFill>
                <a:effectLst/>
                <a:uLnTx/>
                <a:uFillTx/>
                <a:latin typeface="Calibri" pitchFamily="34" charset="0"/>
              </a:rPr>
              <a:t>enough cable to </a:t>
            </a:r>
          </a:p>
          <a:p>
            <a:pPr marL="0" marR="0" lvl="0" indent="0" algn="r" defTabSz="914400" eaLnBrk="1" fontAlgn="auto" latinLnBrk="0" hangingPunct="1">
              <a:lnSpc>
                <a:spcPct val="100000"/>
              </a:lnSpc>
              <a:spcBef>
                <a:spcPct val="0"/>
              </a:spcBef>
              <a:spcAft>
                <a:spcPct val="0"/>
              </a:spcAft>
              <a:buClrTx/>
              <a:buSzTx/>
              <a:buFontTx/>
              <a:buNone/>
              <a:defRPr/>
            </a:pPr>
            <a:r>
              <a:rPr kumimoji="0" lang="en-US" sz="1800" b="0" i="1" u="none" strike="noStrike" kern="0" cap="none" spc="0" normalizeH="0" baseline="0" noProof="0">
                <a:ln>
                  <a:noFill/>
                </a:ln>
                <a:solidFill>
                  <a:srgbClr val="1F497D"/>
                </a:solidFill>
                <a:effectLst/>
                <a:uLnTx/>
                <a:uFillTx/>
                <a:latin typeface="Calibri" pitchFamily="34" charset="0"/>
              </a:rPr>
              <a:t>circle the Earth </a:t>
            </a:r>
          </a:p>
        </p:txBody>
      </p:sp>
      <p:sp>
        <p:nvSpPr>
          <p:cNvPr id="12" name="Rectangle 11"/>
          <p:cNvSpPr/>
          <p:nvPr/>
        </p:nvSpPr>
        <p:spPr>
          <a:xfrm>
            <a:off x="5157572" y="5564562"/>
            <a:ext cx="2642070" cy="830997"/>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4800" b="0" i="0" u="none" strike="noStrike" kern="0" cap="none" spc="0" normalizeH="0" baseline="0" noProof="0">
                <a:ln>
                  <a:noFill/>
                </a:ln>
                <a:solidFill>
                  <a:srgbClr val="1F497D"/>
                </a:solidFill>
                <a:effectLst/>
                <a:uLnTx/>
                <a:uFillTx/>
                <a:latin typeface="Calibri" pitchFamily="34" charset="0"/>
              </a:rPr>
              <a:t>&gt;25 times</a:t>
            </a:r>
          </a:p>
        </p:txBody>
      </p:sp>
      <p:grpSp>
        <p:nvGrpSpPr>
          <p:cNvPr id="2" name="Group 1"/>
          <p:cNvGrpSpPr>
            <a:grpSpLocks noChangeAspect="1"/>
          </p:cNvGrpSpPr>
          <p:nvPr/>
        </p:nvGrpSpPr>
        <p:grpSpPr>
          <a:xfrm>
            <a:off x="166190" y="3871989"/>
            <a:ext cx="2716507" cy="2716498"/>
            <a:chOff x="313869" y="3082649"/>
            <a:chExt cx="3006661" cy="3006652"/>
          </a:xfrm>
        </p:grpSpPr>
        <p:sp>
          <p:nvSpPr>
            <p:cNvPr id="15" name="Oval 14"/>
            <p:cNvSpPr/>
            <p:nvPr/>
          </p:nvSpPr>
          <p:spPr>
            <a:xfrm>
              <a:off x="313869" y="3082649"/>
              <a:ext cx="3006661" cy="3006652"/>
            </a:xfrm>
            <a:prstGeom prst="ellipse">
              <a:avLst/>
            </a:prstGeom>
            <a:solidFill>
              <a:srgbClr val="1F497D">
                <a:alpha val="80000"/>
              </a:srgbClr>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6" name="Rectangle 15"/>
            <p:cNvSpPr/>
            <p:nvPr/>
          </p:nvSpPr>
          <p:spPr>
            <a:xfrm>
              <a:off x="624381" y="3709454"/>
              <a:ext cx="2471846" cy="1890611"/>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10500" b="1" i="0" u="none" strike="noStrike" kern="0" cap="none" spc="0" normalizeH="0" baseline="0" noProof="0" dirty="0">
                  <a:ln>
                    <a:noFill/>
                  </a:ln>
                  <a:solidFill>
                    <a:schemeClr val="bg1"/>
                  </a:solidFill>
                  <a:effectLst/>
                  <a:uLnTx/>
                  <a:uFillTx/>
                  <a:latin typeface="Calibri" pitchFamily="34" charset="0"/>
                </a:rPr>
                <a:t>400</a:t>
              </a:r>
              <a:endParaRPr kumimoji="0" lang="en-US" sz="10500" b="0" i="0" u="none" strike="noStrike" kern="0" cap="none" spc="0" normalizeH="0" baseline="0" noProof="0" dirty="0">
                <a:ln>
                  <a:noFill/>
                </a:ln>
                <a:solidFill>
                  <a:schemeClr val="bg1"/>
                </a:solidFill>
                <a:effectLst/>
                <a:uLnTx/>
                <a:uFillTx/>
                <a:latin typeface="Calibri" pitchFamily="34" charset="0"/>
              </a:endParaRPr>
            </a:p>
          </p:txBody>
        </p:sp>
        <p:sp>
          <p:nvSpPr>
            <p:cNvPr id="17" name="Rectangle 16"/>
            <p:cNvSpPr/>
            <p:nvPr/>
          </p:nvSpPr>
          <p:spPr>
            <a:xfrm>
              <a:off x="1012656" y="5108238"/>
              <a:ext cx="1653926" cy="919757"/>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600" b="0" i="0" u="none" strike="noStrike" kern="0" cap="all" spc="0" normalizeH="0" noProof="0">
                  <a:ln>
                    <a:noFill/>
                  </a:ln>
                  <a:solidFill>
                    <a:schemeClr val="bg1"/>
                  </a:solidFill>
                  <a:effectLst/>
                  <a:uLnTx/>
                  <a:uFillTx/>
                  <a:latin typeface="Calibri" pitchFamily="34" charset="0"/>
                </a:rPr>
                <a:t>submarine</a:t>
              </a:r>
              <a:r>
                <a:rPr kumimoji="0" lang="en-US" sz="1600" b="0" i="0" u="none" strike="noStrike" kern="0" cap="none" spc="0" normalizeH="0" baseline="0" noProof="0">
                  <a:ln>
                    <a:noFill/>
                  </a:ln>
                  <a:solidFill>
                    <a:schemeClr val="bg1"/>
                  </a:solidFill>
                  <a:effectLst/>
                  <a:uLnTx/>
                  <a:uFillTx/>
                  <a:latin typeface="Calibri" pitchFamily="34" charset="0"/>
                </a:rPr>
                <a:t> CABLE SYSTEMS</a:t>
              </a:r>
            </a:p>
          </p:txBody>
        </p:sp>
        <p:sp>
          <p:nvSpPr>
            <p:cNvPr id="18" name="Rectangle 17"/>
            <p:cNvSpPr>
              <a:spLocks noChangeAspect="1"/>
            </p:cNvSpPr>
            <p:nvPr/>
          </p:nvSpPr>
          <p:spPr>
            <a:xfrm>
              <a:off x="1012656" y="3231406"/>
              <a:ext cx="1653926" cy="919757"/>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600" b="0" i="0" u="none" strike="noStrike" kern="0" cap="none" spc="0" normalizeH="0" baseline="0" noProof="0" dirty="0">
                  <a:ln>
                    <a:noFill/>
                  </a:ln>
                  <a:solidFill>
                    <a:schemeClr val="bg1"/>
                  </a:solidFill>
                  <a:effectLst/>
                  <a:uLnTx/>
                  <a:uFillTx/>
                  <a:latin typeface="Calibri" pitchFamily="34" charset="0"/>
                </a:rPr>
                <a:t>The world is connected by more than</a:t>
              </a:r>
            </a:p>
          </p:txBody>
        </p:sp>
      </p:grpSp>
      <p:cxnSp>
        <p:nvCxnSpPr>
          <p:cNvPr id="19" name="Straight Connector 18"/>
          <p:cNvCxnSpPr/>
          <p:nvPr/>
        </p:nvCxnSpPr>
        <p:spPr>
          <a:xfrm>
            <a:off x="3460533" y="5484153"/>
            <a:ext cx="4989033" cy="4005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p:nvPr/>
        </p:nvSpPr>
        <p:spPr>
          <a:xfrm>
            <a:off x="475871" y="388291"/>
            <a:ext cx="8001000" cy="105950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a:solidFill>
                  <a:srgbClr val="1F497D"/>
                </a:solidFill>
              </a:rPr>
              <a:t>Global extent of submarine cables</a:t>
            </a:r>
            <a:endParaRPr lang="en-US" altLang="en-US" sz="3200" b="1">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57310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43000"/>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Definition of parameters and way forward for pilot project with MSDIWG/OGC remains outstanding</a:t>
            </a:r>
          </a:p>
          <a:p>
            <a:pPr marL="346075" indent="-346075">
              <a:spcBef>
                <a:spcPts val="300"/>
              </a:spcBef>
              <a:spcAft>
                <a:spcPts val="300"/>
              </a:spcAft>
              <a:buClr>
                <a:srgbClr val="C00000"/>
              </a:buClr>
              <a:buSzPct val="90000"/>
              <a:buFont typeface="Wingdings 2" pitchFamily="-105" charset="2"/>
              <a:buChar char=""/>
            </a:pPr>
            <a:r>
              <a:rPr lang="en-HK" sz="2000" dirty="0"/>
              <a:t>Budget from OGC for Interoperability Experiment and Pilot received</a:t>
            </a:r>
          </a:p>
          <a:p>
            <a:pPr marL="346075" indent="-346075">
              <a:spcBef>
                <a:spcPts val="300"/>
              </a:spcBef>
              <a:spcAft>
                <a:spcPts val="300"/>
              </a:spcAft>
              <a:buClr>
                <a:srgbClr val="C00000"/>
              </a:buClr>
              <a:buSzPct val="90000"/>
              <a:buFont typeface="Wingdings 2" pitchFamily="-105" charset="2"/>
              <a:buChar char=""/>
            </a:pPr>
            <a:r>
              <a:rPr lang="en-HK" sz="2000" dirty="0"/>
              <a:t>Following questions outstanding</a:t>
            </a:r>
          </a:p>
          <a:p>
            <a:pPr marL="746125" lvl="1" indent="-346075">
              <a:spcBef>
                <a:spcPts val="300"/>
              </a:spcBef>
              <a:spcAft>
                <a:spcPts val="300"/>
              </a:spcAft>
              <a:buClr>
                <a:srgbClr val="C00000"/>
              </a:buClr>
              <a:buSzPct val="90000"/>
              <a:buFont typeface="Wingdings 2" pitchFamily="-105" charset="2"/>
              <a:buChar char=""/>
            </a:pPr>
            <a:r>
              <a:rPr lang="en-HK" sz="1800" dirty="0"/>
              <a:t>Where does MSDI fit in the OGC proposed process?</a:t>
            </a:r>
          </a:p>
          <a:p>
            <a:pPr marL="746125" lvl="1" indent="-346075">
              <a:spcBef>
                <a:spcPts val="300"/>
              </a:spcBef>
              <a:spcAft>
                <a:spcPts val="300"/>
              </a:spcAft>
              <a:buClr>
                <a:srgbClr val="C00000"/>
              </a:buClr>
              <a:buSzPct val="90000"/>
              <a:buFont typeface="Wingdings 2" pitchFamily="-105" charset="2"/>
              <a:buChar char=""/>
            </a:pPr>
            <a:r>
              <a:rPr lang="en-HK" sz="1800" dirty="0"/>
              <a:t>The objective is to define an S100 compliant product specification, what are the steps to achieve this?</a:t>
            </a:r>
          </a:p>
          <a:p>
            <a:pPr marL="746125" lvl="1" indent="-346075">
              <a:spcBef>
                <a:spcPts val="300"/>
              </a:spcBef>
              <a:spcAft>
                <a:spcPts val="300"/>
              </a:spcAft>
              <a:buClr>
                <a:srgbClr val="C00000"/>
              </a:buClr>
              <a:buSzPct val="90000"/>
              <a:buFont typeface="Wingdings 2" pitchFamily="-105" charset="2"/>
              <a:buChar char=""/>
            </a:pPr>
            <a:r>
              <a:rPr lang="en-HK" sz="1800" dirty="0"/>
              <a:t>Is it necessary to go through the Interoperability Experiment and Pilot Project process to achieve S4XX product specification?  </a:t>
            </a:r>
          </a:p>
          <a:p>
            <a:pPr marL="746125" lvl="1" indent="-346075">
              <a:spcBef>
                <a:spcPts val="300"/>
              </a:spcBef>
              <a:spcAft>
                <a:spcPts val="300"/>
              </a:spcAft>
              <a:buClr>
                <a:srgbClr val="C00000"/>
              </a:buClr>
              <a:buSzPct val="90000"/>
              <a:buFont typeface="Wingdings 2" pitchFamily="-105" charset="2"/>
              <a:buChar char=""/>
            </a:pPr>
            <a:r>
              <a:rPr lang="en-HK" sz="1800" dirty="0"/>
              <a:t>UK HO are interested in discussing the inclusion/integration of cable data into their geospatial platform; where does OGC fit within this development flow?</a:t>
            </a:r>
          </a:p>
          <a:p>
            <a:pPr marL="346075" indent="-346075">
              <a:spcBef>
                <a:spcPts val="300"/>
              </a:spcBef>
              <a:spcAft>
                <a:spcPts val="300"/>
              </a:spcAft>
              <a:buClr>
                <a:srgbClr val="C00000"/>
              </a:buClr>
              <a:buSzPct val="90000"/>
              <a:buFont typeface="Wingdings 2" pitchFamily="-105" charset="2"/>
              <a:buChar char=""/>
            </a:pPr>
            <a:r>
              <a:rPr lang="en-HK" sz="2000" dirty="0"/>
              <a:t>On-going debate within the ICPC regarding cable charting policy driven by concerns over security/malicious acts by state and non state actors</a:t>
            </a:r>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20</a:t>
            </a:fld>
            <a:endParaRPr lang="en-US" altLang="en-US"/>
          </a:p>
        </p:txBody>
      </p:sp>
      <p:sp>
        <p:nvSpPr>
          <p:cNvPr id="6" name="Title 1"/>
          <p:cNvSpPr txBox="1"/>
          <p:nvPr/>
        </p:nvSpPr>
        <p:spPr>
          <a:xfrm>
            <a:off x="475870" y="388291"/>
            <a:ext cx="8668130" cy="7547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Problems &amp; outstanding issues</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26269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43000"/>
            <a:ext cx="8439530" cy="4419600"/>
          </a:xfrm>
          <a:effectLst>
            <a:outerShdw blurRad="50800" dist="50800" dir="2700000" algn="ctr" rotWithShape="0">
              <a:schemeClr val="tx1">
                <a:alpha val="70000"/>
              </a:schemeClr>
            </a:outerShdw>
          </a:effectLst>
        </p:spPr>
        <p:txBody>
          <a:bodyPr/>
          <a:lstStyle/>
          <a:p>
            <a:pPr marL="0" indent="0">
              <a:spcBef>
                <a:spcPts val="300"/>
              </a:spcBef>
              <a:spcAft>
                <a:spcPts val="300"/>
              </a:spcAft>
              <a:buClr>
                <a:srgbClr val="C00000"/>
              </a:buClr>
              <a:buSzPct val="90000"/>
              <a:buNone/>
            </a:pPr>
            <a:endParaRPr lang="en-HK" sz="20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21</a:t>
            </a:fld>
            <a:endParaRPr lang="en-US" altLang="en-US"/>
          </a:p>
        </p:txBody>
      </p:sp>
      <p:sp>
        <p:nvSpPr>
          <p:cNvPr id="6" name="Title 1"/>
          <p:cNvSpPr txBox="1"/>
          <p:nvPr/>
        </p:nvSpPr>
        <p:spPr>
          <a:xfrm>
            <a:off x="475870" y="388291"/>
            <a:ext cx="8668130" cy="7547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Future Work Plan </a:t>
            </a:r>
            <a:endParaRPr lang="en-US" altLang="en-US" sz="3200" b="1" dirty="0">
              <a:solidFill>
                <a:srgbClr val="1F497D"/>
              </a:solidFill>
              <a:latin typeface="Calibri"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1803"/>
            <a:ext cx="8733521" cy="2839519"/>
          </a:xfrm>
          <a:prstGeom prst="rect">
            <a:avLst/>
          </a:prstGeom>
          <a:noFill/>
          <a:ln>
            <a:noFill/>
          </a:ln>
          <a:effectLst>
            <a:outerShdw dist="63500" dir="2700000" algn="ctr" rotWithShape="0">
              <a:schemeClr val="tx1">
                <a:alpha val="6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0" y="1143000"/>
            <a:ext cx="8439530" cy="44196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As this is the first time participating at an IRCC meeting; IRCC is invited to note this ICPC update and report</a:t>
            </a:r>
          </a:p>
          <a:p>
            <a:pPr marL="346075" indent="-346075">
              <a:spcBef>
                <a:spcPts val="300"/>
              </a:spcBef>
              <a:spcAft>
                <a:spcPts val="300"/>
              </a:spcAft>
              <a:buClr>
                <a:srgbClr val="C00000"/>
              </a:buClr>
              <a:buSzPct val="90000"/>
              <a:buFont typeface="Wingdings 2" pitchFamily="-105" charset="2"/>
              <a:buChar char=""/>
            </a:pPr>
            <a:r>
              <a:rPr lang="en-HK" sz="2000" dirty="0"/>
              <a:t>IRCC is invited to note ICPC IHO/ICPC MoU objectives and to promulgate these objectives with Regional Hydrographic Offices and Regional Hydrographic Commissions</a:t>
            </a:r>
          </a:p>
          <a:p>
            <a:pPr marL="346075" indent="-346075">
              <a:spcBef>
                <a:spcPts val="300"/>
              </a:spcBef>
              <a:spcAft>
                <a:spcPts val="300"/>
              </a:spcAft>
              <a:buClr>
                <a:srgbClr val="C00000"/>
              </a:buClr>
              <a:buSzPct val="90000"/>
              <a:buFont typeface="Wingdings 2" pitchFamily="-105" charset="2"/>
              <a:buChar char=""/>
            </a:pPr>
            <a:r>
              <a:rPr lang="en-HK" sz="2000" dirty="0"/>
              <a:t>IRCC is invited to note the growing threat to submarine cable infrastructure from uncoordinated deep seabed mining activity and the need to chart cables to full ocean depth in these areas, recognising the need for ICPC members to provide as-laid cable data in a timely manner</a:t>
            </a:r>
          </a:p>
          <a:p>
            <a:pPr marL="346075" indent="-346075">
              <a:spcBef>
                <a:spcPts val="300"/>
              </a:spcBef>
              <a:spcAft>
                <a:spcPts val="300"/>
              </a:spcAft>
              <a:buClr>
                <a:srgbClr val="C00000"/>
              </a:buClr>
              <a:buSzPct val="90000"/>
              <a:buFont typeface="Wingdings 2" pitchFamily="-105" charset="2"/>
              <a:buChar char=""/>
            </a:pPr>
            <a:r>
              <a:rPr lang="en-HK" sz="2000" dirty="0"/>
              <a:t>As requested of HSSC; IRCC is invited to consider including seabed mining licenced </a:t>
            </a:r>
            <a:r>
              <a:rPr lang="en-HK" sz="2000" dirty="0" err="1"/>
              <a:t>boudaries</a:t>
            </a:r>
            <a:r>
              <a:rPr lang="en-HK" sz="2000" dirty="0"/>
              <a:t> on nautical charts</a:t>
            </a:r>
          </a:p>
          <a:p>
            <a:pPr marL="346075" indent="-346075">
              <a:spcBef>
                <a:spcPts val="300"/>
              </a:spcBef>
              <a:spcAft>
                <a:spcPts val="300"/>
              </a:spcAft>
              <a:buClr>
                <a:srgbClr val="C00000"/>
              </a:buClr>
              <a:buSzPct val="90000"/>
              <a:buFont typeface="Wingdings 2" pitchFamily="-105" charset="2"/>
              <a:buChar char=""/>
            </a:pPr>
            <a:r>
              <a:rPr lang="en-HK" sz="2000" dirty="0"/>
              <a:t>IRCC is invited to note the ICPC Work Plan</a:t>
            </a:r>
          </a:p>
          <a:p>
            <a:pPr marL="346075" indent="-346075">
              <a:spcBef>
                <a:spcPts val="300"/>
              </a:spcBef>
              <a:spcAft>
                <a:spcPts val="300"/>
              </a:spcAft>
              <a:buClr>
                <a:srgbClr val="C00000"/>
              </a:buClr>
              <a:buSzPct val="90000"/>
              <a:buFont typeface="Wingdings 2" pitchFamily="-105" charset="2"/>
              <a:buChar char=""/>
            </a:pPr>
            <a:r>
              <a:rPr lang="en-HK" sz="2000" dirty="0"/>
              <a:t>IRCC is invited to note dialogue with OGC with respect to </a:t>
            </a:r>
            <a:r>
              <a:rPr lang="en-HK" sz="2000" dirty="0" err="1"/>
              <a:t>commisionaling</a:t>
            </a:r>
            <a:r>
              <a:rPr lang="en-HK" sz="2000" dirty="0"/>
              <a:t> an Interoperability Experiment and future Pilot project the objective of</a:t>
            </a:r>
          </a:p>
          <a:p>
            <a:pPr marL="0" indent="0">
              <a:spcBef>
                <a:spcPts val="300"/>
              </a:spcBef>
              <a:spcAft>
                <a:spcPts val="300"/>
              </a:spcAft>
              <a:buClr>
                <a:srgbClr val="C00000"/>
              </a:buClr>
              <a:buSzPct val="90000"/>
              <a:buNone/>
            </a:pPr>
            <a:r>
              <a:rPr lang="en-HK" sz="2000" dirty="0"/>
              <a:t>      which is to </a:t>
            </a:r>
            <a:r>
              <a:rPr lang="en-HK" sz="2000" dirty="0" err="1"/>
              <a:t>delevelop</a:t>
            </a:r>
            <a:r>
              <a:rPr lang="en-HK" sz="2000" dirty="0"/>
              <a:t> an S4XX submarine cable product specification</a:t>
            </a:r>
          </a:p>
          <a:p>
            <a:pPr marL="346075" indent="-346075">
              <a:spcBef>
                <a:spcPts val="300"/>
              </a:spcBef>
              <a:spcAft>
                <a:spcPts val="300"/>
              </a:spcAft>
              <a:buClr>
                <a:srgbClr val="C00000"/>
              </a:buClr>
              <a:buSzPct val="90000"/>
              <a:buFont typeface="Wingdings 2" pitchFamily="-105" charset="2"/>
              <a:buChar char=""/>
            </a:pPr>
            <a:endParaRPr lang="en-HK" sz="20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solidFill>
                  <a:prstClr val="black"/>
                </a:solidFill>
              </a:rPr>
              <a:pPr>
                <a:defRPr/>
              </a:pPr>
              <a:t>22</a:t>
            </a:fld>
            <a:endParaRPr lang="en-US" altLang="en-US">
              <a:solidFill>
                <a:prstClr val="black"/>
              </a:solidFill>
            </a:endParaRPr>
          </a:p>
        </p:txBody>
      </p:sp>
      <p:sp>
        <p:nvSpPr>
          <p:cNvPr id="6" name="Title 1"/>
          <p:cNvSpPr txBox="1"/>
          <p:nvPr/>
        </p:nvSpPr>
        <p:spPr>
          <a:xfrm>
            <a:off x="475870" y="388291"/>
            <a:ext cx="8668130" cy="7547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Actions requested of IRCC</a:t>
            </a:r>
            <a:endParaRPr lang="en-US" altLang="en-US" sz="3200" b="1" dirty="0">
              <a:solidFill>
                <a:srgbClr val="1F497D"/>
              </a:solidFill>
              <a:cs typeface="Calibri" panose="020F0502020204030204" pitchFamily="34" charset="0"/>
            </a:endParaRPr>
          </a:p>
        </p:txBody>
      </p:sp>
    </p:spTree>
    <p:extLst>
      <p:ext uri="{BB962C8B-B14F-4D97-AF65-F5344CB8AC3E}">
        <p14:creationId xmlns:p14="http://schemas.microsoft.com/office/powerpoint/2010/main" val="38991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554276" cy="35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0400" y="5257799"/>
            <a:ext cx="2667000" cy="276999"/>
          </a:xfrm>
          <a:prstGeom prst="rect">
            <a:avLst/>
          </a:prstGeom>
          <a:noFill/>
        </p:spPr>
        <p:txBody>
          <a:bodyPr wrap="square" rtlCol="0">
            <a:spAutoFit/>
          </a:bodyPr>
          <a:lstStyle/>
          <a:p>
            <a:pPr algn="ctr"/>
            <a:r>
              <a:rPr lang="en-GB" sz="1200" dirty="0">
                <a:hlinkClick r:id="rId3"/>
              </a:rPr>
              <a:t>www.ispcp.com</a:t>
            </a:r>
            <a:r>
              <a:rPr lang="en-GB" sz="1200" dirty="0"/>
              <a:t> </a:t>
            </a:r>
          </a:p>
        </p:txBody>
      </p:sp>
      <p:sp>
        <p:nvSpPr>
          <p:cNvPr id="5" name="Text Box 3"/>
          <p:cNvSpPr txBox="1">
            <a:spLocks noChangeArrowheads="1"/>
          </p:cNvSpPr>
          <p:nvPr/>
        </p:nvSpPr>
        <p:spPr bwMode="auto">
          <a:xfrm>
            <a:off x="381000" y="54864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altLang="en-US" sz="28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cs typeface="+mn-cs"/>
              </a:rPr>
              <a:t>Sharing the seabed in harmony</a:t>
            </a:r>
          </a:p>
        </p:txBody>
      </p:sp>
    </p:spTree>
    <p:extLst>
      <p:ext uri="{BB962C8B-B14F-4D97-AF65-F5344CB8AC3E}">
        <p14:creationId xmlns:p14="http://schemas.microsoft.com/office/powerpoint/2010/main" val="17605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556238" y="3657991"/>
            <a:ext cx="8130562" cy="2770877"/>
          </a:xfrm>
        </p:spPr>
        <p:txBody>
          <a:bodyPr/>
          <a:lstStyle/>
          <a:p>
            <a:pPr lvl="0">
              <a:spcBef>
                <a:spcPts val="300"/>
              </a:spcBef>
              <a:spcAft>
                <a:spcPts val="300"/>
              </a:spcAft>
              <a:buClr>
                <a:srgbClr val="C00000"/>
              </a:buClr>
              <a:buSzPct val="90000"/>
              <a:buFont typeface="Wingdings" pitchFamily="2" charset="2"/>
              <a:buChar char=""/>
            </a:pPr>
            <a:r>
              <a:rPr lang="en-US" sz="2000" dirty="0"/>
              <a:t>Submarine telecom cables ensure access to </a:t>
            </a:r>
            <a:r>
              <a:rPr lang="en-US" sz="2000" b="1" dirty="0">
                <a:solidFill>
                  <a:schemeClr val="accent2"/>
                </a:solidFill>
              </a:rPr>
              <a:t>Facebook</a:t>
            </a:r>
            <a:r>
              <a:rPr lang="en-US" sz="2000" dirty="0">
                <a:solidFill>
                  <a:schemeClr val="accent2"/>
                </a:solidFill>
              </a:rPr>
              <a:t>, </a:t>
            </a:r>
            <a:r>
              <a:rPr lang="en-US" sz="2000" b="1" dirty="0">
                <a:solidFill>
                  <a:schemeClr val="accent2"/>
                </a:solidFill>
              </a:rPr>
              <a:t>Instagram</a:t>
            </a:r>
            <a:r>
              <a:rPr lang="en-US" sz="2000" dirty="0">
                <a:solidFill>
                  <a:schemeClr val="accent2"/>
                </a:solidFill>
              </a:rPr>
              <a:t> </a:t>
            </a:r>
            <a:r>
              <a:rPr lang="en-US" sz="2000" dirty="0"/>
              <a:t>photos, </a:t>
            </a:r>
            <a:r>
              <a:rPr lang="en-US" sz="2000" b="1" dirty="0">
                <a:solidFill>
                  <a:schemeClr val="accent2"/>
                </a:solidFill>
              </a:rPr>
              <a:t>YouTube</a:t>
            </a:r>
            <a:r>
              <a:rPr lang="en-US" sz="2000" dirty="0">
                <a:solidFill>
                  <a:schemeClr val="accent2"/>
                </a:solidFill>
              </a:rPr>
              <a:t> </a:t>
            </a:r>
            <a:r>
              <a:rPr lang="en-US" sz="2000" dirty="0"/>
              <a:t>videos, </a:t>
            </a:r>
            <a:r>
              <a:rPr lang="en-US" sz="2000" b="1" dirty="0">
                <a:solidFill>
                  <a:schemeClr val="accent2"/>
                </a:solidFill>
              </a:rPr>
              <a:t>Google</a:t>
            </a:r>
            <a:r>
              <a:rPr lang="en-US" sz="2000" dirty="0"/>
              <a:t> search results, and </a:t>
            </a:r>
            <a:r>
              <a:rPr lang="en-US" sz="2000" b="1" dirty="0">
                <a:solidFill>
                  <a:schemeClr val="accent2"/>
                </a:solidFill>
              </a:rPr>
              <a:t>Office365</a:t>
            </a:r>
            <a:r>
              <a:rPr lang="en-US" sz="2000" dirty="0">
                <a:solidFill>
                  <a:schemeClr val="accent2"/>
                </a:solidFill>
              </a:rPr>
              <a:t> </a:t>
            </a:r>
            <a:r>
              <a:rPr lang="en-US" sz="2000" dirty="0"/>
              <a:t>documents and email, whether from a laptop computer, tablet or mobile phone.</a:t>
            </a:r>
            <a:endParaRPr lang="en-NZ" sz="2000" b="1" dirty="0"/>
          </a:p>
          <a:p>
            <a:pPr lvl="0">
              <a:spcBef>
                <a:spcPts val="300"/>
              </a:spcBef>
              <a:spcAft>
                <a:spcPts val="300"/>
              </a:spcAft>
              <a:buClr>
                <a:srgbClr val="C00000"/>
              </a:buClr>
              <a:buSzPct val="90000"/>
              <a:buFont typeface="Wingdings" pitchFamily="2" charset="2"/>
              <a:buChar char=""/>
            </a:pPr>
            <a:r>
              <a:rPr lang="en-US" sz="2000" kern="0" dirty="0"/>
              <a:t>Submarine telecom cables backhaul most of the world’s </a:t>
            </a:r>
            <a:r>
              <a:rPr lang="en-US" sz="2000" b="1" kern="0" dirty="0">
                <a:solidFill>
                  <a:schemeClr val="accent2"/>
                </a:solidFill>
              </a:rPr>
              <a:t>international mobile network traffic</a:t>
            </a:r>
            <a:r>
              <a:rPr lang="en-US" sz="2000" kern="0" dirty="0">
                <a:solidFill>
                  <a:schemeClr val="accent2"/>
                </a:solidFill>
                <a:latin typeface="Calibri" pitchFamily="34" charset="0"/>
              </a:rPr>
              <a:t>.</a:t>
            </a:r>
          </a:p>
          <a:p>
            <a:pPr>
              <a:spcBef>
                <a:spcPts val="300"/>
              </a:spcBef>
              <a:spcAft>
                <a:spcPts val="300"/>
              </a:spcAft>
              <a:buClr>
                <a:srgbClr val="C00000"/>
              </a:buClr>
              <a:buSzPct val="90000"/>
              <a:buFont typeface="Wingdings" pitchFamily="2" charset="2"/>
              <a:buChar char=""/>
            </a:pPr>
            <a:r>
              <a:rPr lang="en-US" sz="2000" kern="0" dirty="0"/>
              <a:t>Submarine </a:t>
            </a:r>
            <a:r>
              <a:rPr lang="en-US" sz="2000" b="1" kern="0" dirty="0"/>
              <a:t>power</a:t>
            </a:r>
            <a:r>
              <a:rPr lang="en-US" sz="2000" kern="0" dirty="0"/>
              <a:t> cables are increasingly internationally transmitting </a:t>
            </a:r>
            <a:r>
              <a:rPr lang="en-US" sz="2000" b="1" kern="0" dirty="0">
                <a:solidFill>
                  <a:schemeClr val="accent2"/>
                </a:solidFill>
              </a:rPr>
              <a:t>GREEN POWER</a:t>
            </a:r>
            <a:r>
              <a:rPr lang="en-US" sz="2000" kern="0" dirty="0">
                <a:solidFill>
                  <a:schemeClr val="accent2"/>
                </a:solidFill>
                <a:latin typeface="Calibri" pitchFamily="34" charset="0"/>
              </a:rPr>
              <a:t>.</a:t>
            </a:r>
            <a:endParaRPr lang="en-NZ" sz="2000" b="1" dirty="0"/>
          </a:p>
          <a:p>
            <a:pPr lvl="0">
              <a:spcBef>
                <a:spcPts val="300"/>
              </a:spcBef>
              <a:spcAft>
                <a:spcPts val="300"/>
              </a:spcAft>
              <a:buClr>
                <a:srgbClr val="C00000"/>
              </a:buClr>
              <a:buSzPct val="90000"/>
              <a:buFont typeface="Wingdings" pitchFamily="2" charset="2"/>
              <a:buChar char=""/>
            </a:pPr>
            <a:endParaRPr lang="en-NZ" sz="2000" b="1" dirty="0"/>
          </a:p>
        </p:txBody>
      </p:sp>
      <p:sp>
        <p:nvSpPr>
          <p:cNvPr id="3" name="Rectangle 2"/>
          <p:cNvSpPr/>
          <p:nvPr/>
        </p:nvSpPr>
        <p:spPr>
          <a:xfrm>
            <a:off x="556240" y="724525"/>
            <a:ext cx="2254143" cy="1200329"/>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7200" b="1" i="0" u="none" strike="noStrike" kern="0" cap="none" spc="0" normalizeH="0" baseline="0" noProof="0" dirty="0">
                <a:ln>
                  <a:noFill/>
                </a:ln>
                <a:solidFill>
                  <a:srgbClr val="C00000"/>
                </a:solidFill>
                <a:effectLst/>
                <a:uLnTx/>
                <a:uFillTx/>
                <a:latin typeface="Calibri" pitchFamily="34" charset="0"/>
              </a:rPr>
              <a:t>&gt;99%</a:t>
            </a:r>
          </a:p>
        </p:txBody>
      </p:sp>
      <p:sp>
        <p:nvSpPr>
          <p:cNvPr id="5" name="Rectangle 4"/>
          <p:cNvSpPr/>
          <p:nvPr/>
        </p:nvSpPr>
        <p:spPr>
          <a:xfrm>
            <a:off x="556240" y="1722683"/>
            <a:ext cx="2796561" cy="1200329"/>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b="1" i="0" u="none" strike="noStrike" kern="0" cap="none" spc="0" normalizeH="0" baseline="0" noProof="0" dirty="0">
                <a:ln>
                  <a:noFill/>
                </a:ln>
                <a:effectLst/>
                <a:uLnTx/>
                <a:uFillTx/>
                <a:latin typeface="Calibri" pitchFamily="34" charset="0"/>
              </a:rPr>
              <a:t>of international Internet, voice,</a:t>
            </a:r>
            <a:r>
              <a:rPr kumimoji="0" lang="en-US" b="1" i="0" u="none" strike="noStrike" kern="0" cap="none" spc="0" normalizeH="0" noProof="0" dirty="0">
                <a:ln>
                  <a:noFill/>
                </a:ln>
                <a:effectLst/>
                <a:uLnTx/>
                <a:uFillTx/>
                <a:latin typeface="Calibri" pitchFamily="34" charset="0"/>
              </a:rPr>
              <a:t> and </a:t>
            </a:r>
            <a:r>
              <a:rPr kumimoji="0" lang="en-US" b="1" i="0" u="none" strike="noStrike" kern="0" cap="none" spc="0" normalizeH="0" baseline="0" noProof="0" dirty="0">
                <a:ln>
                  <a:noFill/>
                </a:ln>
                <a:effectLst/>
                <a:uLnTx/>
                <a:uFillTx/>
                <a:latin typeface="Calibri" pitchFamily="34" charset="0"/>
              </a:rPr>
              <a:t>data traffic travels via submarine fiber optic cables</a:t>
            </a:r>
            <a:r>
              <a:rPr kumimoji="0" lang="en-US" b="1" i="0" u="none" strike="noStrike" kern="0" cap="none" spc="0" normalizeH="0" noProof="0" dirty="0">
                <a:ln>
                  <a:noFill/>
                </a:ln>
                <a:effectLst/>
                <a:uLnTx/>
                <a:uFillTx/>
                <a:latin typeface="Calibri" pitchFamily="34" charset="0"/>
              </a:rPr>
              <a:t>.</a:t>
            </a:r>
            <a:endParaRPr kumimoji="0" lang="en-US" sz="1200" b="0" i="0" u="none" strike="noStrike" kern="0" cap="none" spc="0" normalizeH="0" baseline="0" noProof="0" dirty="0">
              <a:ln>
                <a:noFill/>
              </a:ln>
              <a:effectLst/>
              <a:uLnTx/>
              <a:uFillTx/>
              <a:latin typeface="Calibri" pitchFamily="34" charset="0"/>
            </a:endParaRPr>
          </a:p>
        </p:txBody>
      </p:sp>
      <p:sp>
        <p:nvSpPr>
          <p:cNvPr id="8" name="Rectangle 7"/>
          <p:cNvSpPr/>
          <p:nvPr/>
        </p:nvSpPr>
        <p:spPr>
          <a:xfrm>
            <a:off x="5791202" y="928092"/>
            <a:ext cx="3124199" cy="2123658"/>
          </a:xfrm>
          <a:prstGeom prst="rect">
            <a:avLst/>
          </a:prstGeom>
        </p:spPr>
        <p:txBody>
          <a:bodyPr wrap="square">
            <a:spAutoFit/>
          </a:bodyPr>
          <a:lstStyle/>
          <a:p>
            <a:pPr marL="0" marR="0" lvl="1" indent="0" defTabSz="914400" eaLnBrk="1" fontAlgn="auto"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effectLst/>
                <a:uLnTx/>
                <a:uFillTx/>
                <a:latin typeface="Calibri" pitchFamily="34" charset="0"/>
              </a:rPr>
              <a:t>Submarine cables are the </a:t>
            </a:r>
            <a:r>
              <a:rPr kumimoji="0" lang="en-US" sz="2800" b="1" i="0" u="none" strike="noStrike" kern="0" cap="all" spc="0" normalizeH="0" noProof="0" dirty="0">
                <a:ln>
                  <a:noFill/>
                </a:ln>
                <a:solidFill>
                  <a:srgbClr val="C00000"/>
                </a:solidFill>
                <a:effectLst/>
                <a:uLnTx/>
                <a:uFillTx/>
                <a:latin typeface="Calibri" pitchFamily="34" charset="0"/>
              </a:rPr>
              <a:t>BACKBONE of the Internet</a:t>
            </a:r>
            <a:r>
              <a:rPr kumimoji="0" lang="en-US" sz="2000" b="1" i="0" u="none" strike="noStrike" kern="0" cap="none" spc="0" normalizeH="0" baseline="0" noProof="0" dirty="0">
                <a:ln>
                  <a:noFill/>
                </a:ln>
                <a:effectLst/>
                <a:uLnTx/>
                <a:uFillTx/>
                <a:latin typeface="Calibri" pitchFamily="34" charset="0"/>
              </a:rPr>
              <a:t>, </a:t>
            </a:r>
            <a:r>
              <a:rPr kumimoji="0" lang="en-US" b="1" i="0" u="none" strike="noStrike" kern="0" cap="none" spc="0" normalizeH="0" baseline="0" noProof="0" dirty="0">
                <a:ln>
                  <a:noFill/>
                </a:ln>
                <a:effectLst/>
                <a:uLnTx/>
                <a:uFillTx/>
                <a:latin typeface="Calibri" pitchFamily="34" charset="0"/>
              </a:rPr>
              <a:t>garden hose-sized cables carrying vast amounts of traffic over glass fibers.</a:t>
            </a:r>
            <a:endParaRPr kumimoji="0" lang="en-US" sz="2000" b="1" i="0" u="none" strike="noStrike" kern="0" cap="none" spc="0" normalizeH="0" baseline="0" noProof="0" dirty="0">
              <a:ln>
                <a:noFill/>
              </a:ln>
              <a:effectLst/>
              <a:uLnTx/>
              <a:uFillTx/>
              <a:latin typeface="Calibr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757" y="1082344"/>
            <a:ext cx="1890489" cy="1747211"/>
          </a:xfrm>
          <a:prstGeom prst="rect">
            <a:avLst/>
          </a:prstGeom>
        </p:spPr>
      </p:pic>
      <p:sp>
        <p:nvSpPr>
          <p:cNvPr id="12" name="Title 1"/>
          <p:cNvSpPr txBox="1"/>
          <p:nvPr/>
        </p:nvSpPr>
        <p:spPr>
          <a:xfrm>
            <a:off x="475871" y="388291"/>
            <a:ext cx="8001000" cy="105950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a:solidFill>
                  <a:srgbClr val="1F497D"/>
                </a:solidFill>
              </a:rPr>
              <a:t>Global importance of submarine cables</a:t>
            </a:r>
            <a:endParaRPr lang="en-US" altLang="en-US" sz="3200" b="1">
              <a:solidFill>
                <a:srgbClr val="1F497D"/>
              </a:solidFill>
              <a:latin typeface="Calibri" pitchFamily="34" charset="0"/>
              <a:cs typeface="Calibri" panose="020F0502020204030204" pitchFamily="34" charset="0"/>
            </a:endParaRPr>
          </a:p>
        </p:txBody>
      </p:sp>
      <p:sp>
        <p:nvSpPr>
          <p:cNvPr id="2" name="Rectangle 1">
            <a:extLst>
              <a:ext uri="{FF2B5EF4-FFF2-40B4-BE49-F238E27FC236}">
                <a16:creationId xmlns:a16="http://schemas.microsoft.com/office/drawing/2014/main" id="{062C5E2C-242F-4440-9874-045F5E840071}"/>
              </a:ext>
            </a:extLst>
          </p:cNvPr>
          <p:cNvSpPr/>
          <p:nvPr/>
        </p:nvSpPr>
        <p:spPr>
          <a:xfrm>
            <a:off x="556238" y="2890393"/>
            <a:ext cx="8130562" cy="800219"/>
          </a:xfrm>
          <a:prstGeom prst="rect">
            <a:avLst/>
          </a:prstGeom>
        </p:spPr>
        <p:txBody>
          <a:bodyPr wrap="square">
            <a:spAutoFit/>
          </a:bodyPr>
          <a:lstStyle/>
          <a:p>
            <a:pPr algn="ctr"/>
            <a:r>
              <a:rPr lang="en-US" sz="2800" b="1" i="1" kern="0" cap="all">
                <a:solidFill>
                  <a:srgbClr val="C00000"/>
                </a:solidFill>
                <a:latin typeface="Calibri" pitchFamily="34" charset="0"/>
              </a:rPr>
              <a:t>AND</a:t>
            </a:r>
            <a:r>
              <a:rPr lang="en-US" sz="2800" b="1" kern="0" cap="all">
                <a:solidFill>
                  <a:srgbClr val="C00000"/>
                </a:solidFill>
                <a:latin typeface="Calibri" pitchFamily="34" charset="0"/>
              </a:rPr>
              <a:t> A Growing Green Power Network</a:t>
            </a:r>
            <a:br>
              <a:rPr lang="en-US" sz="2000" b="1" kern="0" cap="all">
                <a:solidFill>
                  <a:srgbClr val="C00000"/>
                </a:solidFill>
                <a:latin typeface="Calibri" pitchFamily="34" charset="0"/>
              </a:rPr>
            </a:br>
            <a:r>
              <a:rPr lang="en-US" b="1" kern="0">
                <a:latin typeface="Calibri" pitchFamily="34" charset="0"/>
              </a:rPr>
              <a:t>through international power cables</a:t>
            </a:r>
            <a:endParaRPr lang="en-GB"/>
          </a:p>
        </p:txBody>
      </p:sp>
    </p:spTree>
    <p:extLst>
      <p:ext uri="{BB962C8B-B14F-4D97-AF65-F5344CB8AC3E}">
        <p14:creationId xmlns:p14="http://schemas.microsoft.com/office/powerpoint/2010/main" val="24874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p:nvPr/>
        </p:nvSpPr>
        <p:spPr>
          <a:xfrm>
            <a:off x="3962399" y="3578763"/>
            <a:ext cx="4648200" cy="2832592"/>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1688" indent="-346075">
              <a:spcBef>
                <a:spcPts val="300"/>
              </a:spcBef>
              <a:spcAft>
                <a:spcPts val="300"/>
              </a:spcAft>
              <a:buClr>
                <a:srgbClr val="C00000"/>
              </a:buClr>
              <a:buSzPct val="90000"/>
              <a:buFont typeface="Wingdings 2" pitchFamily="-105" charset="2"/>
              <a:buChar char=""/>
            </a:pPr>
            <a:r>
              <a:rPr lang="en-US" sz="2200" kern="0">
                <a:solidFill>
                  <a:prstClr val="black"/>
                </a:solidFill>
              </a:rPr>
              <a:t>Assets that are </a:t>
            </a:r>
            <a:r>
              <a:rPr lang="en-US" sz="2200" b="1" kern="0">
                <a:solidFill>
                  <a:prstClr val="black"/>
                </a:solidFill>
              </a:rPr>
              <a:t>essential for the functioning of society and the economy</a:t>
            </a:r>
            <a:r>
              <a:rPr lang="en-US" sz="2200" kern="0">
                <a:solidFill>
                  <a:prstClr val="black"/>
                </a:solidFill>
              </a:rPr>
              <a:t>, and</a:t>
            </a:r>
          </a:p>
          <a:p>
            <a:pPr marL="801688" indent="-346075">
              <a:spcBef>
                <a:spcPts val="300"/>
              </a:spcBef>
              <a:spcAft>
                <a:spcPts val="300"/>
              </a:spcAft>
              <a:buClr>
                <a:srgbClr val="C00000"/>
              </a:buClr>
              <a:buSzPct val="90000"/>
              <a:buFont typeface="Wingdings 2" pitchFamily="-105" charset="2"/>
              <a:buChar char=""/>
            </a:pPr>
            <a:r>
              <a:rPr lang="en-US" sz="2200" kern="0">
                <a:solidFill>
                  <a:prstClr val="black"/>
                </a:solidFill>
              </a:rPr>
              <a:t>Damage or destruction of which would harm national and economic security, public health, and public safety.</a:t>
            </a:r>
          </a:p>
          <a:p>
            <a:pPr marL="346075" indent="-346075">
              <a:spcBef>
                <a:spcPts val="300"/>
              </a:spcBef>
              <a:spcAft>
                <a:spcPts val="300"/>
              </a:spcAft>
              <a:buClr>
                <a:srgbClr val="C00000"/>
              </a:buClr>
              <a:buSzPct val="90000"/>
              <a:buFont typeface="Wingdings 2" pitchFamily="-105" charset="2"/>
              <a:buChar char=""/>
            </a:pPr>
            <a:endParaRPr lang="en-US" sz="2000">
              <a:solidFill>
                <a:prstClr val="black"/>
              </a:solidFill>
            </a:endParaRPr>
          </a:p>
          <a:p>
            <a:pPr marL="346075" indent="-346075">
              <a:spcBef>
                <a:spcPts val="300"/>
              </a:spcBef>
              <a:spcAft>
                <a:spcPts val="300"/>
              </a:spcAft>
              <a:buClr>
                <a:srgbClr val="C00000"/>
              </a:buClr>
              <a:buSzPct val="90000"/>
              <a:buFont typeface="Wingdings 2" pitchFamily="-105" charset="2"/>
              <a:buChar char=""/>
            </a:pPr>
            <a:endParaRPr lang="en-NZ" sz="2000" b="1">
              <a:solidFill>
                <a:prstClr val="black"/>
              </a:solidFill>
            </a:endParaRPr>
          </a:p>
        </p:txBody>
      </p:sp>
      <p:pic>
        <p:nvPicPr>
          <p:cNvPr id="3074" name="Picture 2" descr="Image result for protection of critical infrastructu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2" y="3578763"/>
            <a:ext cx="3352797" cy="279399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p:nvPr/>
        </p:nvSpPr>
        <p:spPr>
          <a:xfrm>
            <a:off x="475871" y="1607127"/>
            <a:ext cx="8134728" cy="4267200"/>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spcBef>
                <a:spcPts val="300"/>
              </a:spcBef>
              <a:spcAft>
                <a:spcPts val="300"/>
              </a:spcAft>
              <a:buClr>
                <a:srgbClr val="C00000"/>
              </a:buClr>
              <a:buSzPct val="90000"/>
              <a:buFont typeface="Wingdings 2" pitchFamily="-105" charset="2"/>
              <a:buChar char=""/>
            </a:pPr>
            <a:r>
              <a:rPr lang="en-US" sz="2200" kern="0">
                <a:solidFill>
                  <a:prstClr val="black"/>
                </a:solidFill>
              </a:rPr>
              <a:t>Governments designate submarine cables as critical infrastructure.</a:t>
            </a:r>
          </a:p>
          <a:p>
            <a:pPr marL="346075" indent="-346075">
              <a:spcBef>
                <a:spcPts val="300"/>
              </a:spcBef>
              <a:spcAft>
                <a:spcPts val="300"/>
              </a:spcAft>
              <a:buClr>
                <a:srgbClr val="C00000"/>
              </a:buClr>
              <a:buSzPct val="90000"/>
              <a:buFont typeface="Wingdings 2" pitchFamily="-105" charset="2"/>
              <a:buChar char=""/>
            </a:pPr>
            <a:r>
              <a:rPr lang="en-US" sz="2200" kern="0">
                <a:solidFill>
                  <a:prstClr val="black"/>
                </a:solidFill>
              </a:rPr>
              <a:t>Governments use critical infrastructure designations to highlight asset criticality and identify and mitigate vulnerabilities and threats.</a:t>
            </a:r>
          </a:p>
          <a:p>
            <a:pPr marL="346075" indent="-346075">
              <a:spcBef>
                <a:spcPts val="300"/>
              </a:spcBef>
              <a:spcAft>
                <a:spcPts val="300"/>
              </a:spcAft>
              <a:buClr>
                <a:srgbClr val="C00000"/>
              </a:buClr>
              <a:buSzPct val="90000"/>
              <a:buFont typeface="Wingdings 2" pitchFamily="-105" charset="2"/>
              <a:buChar char=""/>
            </a:pPr>
            <a:r>
              <a:rPr lang="en-US" sz="2200" kern="0">
                <a:solidFill>
                  <a:prstClr val="black"/>
                </a:solidFill>
              </a:rPr>
              <a:t>Critical infrastructure is frequently defined as:</a:t>
            </a:r>
          </a:p>
        </p:txBody>
      </p:sp>
      <p:sp>
        <p:nvSpPr>
          <p:cNvPr id="7" name="Title 1"/>
          <p:cNvSpPr txBox="1"/>
          <p:nvPr/>
        </p:nvSpPr>
        <p:spPr>
          <a:xfrm>
            <a:off x="475871" y="388291"/>
            <a:ext cx="8001000" cy="1218837"/>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a:solidFill>
                  <a:srgbClr val="1F497D"/>
                </a:solidFill>
              </a:rPr>
              <a:t>Submarine cables are critical infrastructure</a:t>
            </a:r>
            <a:endParaRPr lang="en-US" altLang="en-US" sz="3200" b="1">
              <a:solidFill>
                <a:srgbClr val="1F497D"/>
              </a:solidFill>
              <a:cs typeface="Calibri" panose="020F0502020204030204" pitchFamily="34" charset="0"/>
            </a:endParaRPr>
          </a:p>
        </p:txBody>
      </p:sp>
    </p:spTree>
    <p:extLst>
      <p:ext uri="{BB962C8B-B14F-4D97-AF65-F5344CB8AC3E}">
        <p14:creationId xmlns:p14="http://schemas.microsoft.com/office/powerpoint/2010/main" val="22896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p:nvPr/>
        </p:nvSpPr>
        <p:spPr>
          <a:xfrm>
            <a:off x="475870" y="1607127"/>
            <a:ext cx="8363329" cy="4267200"/>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spcBef>
                <a:spcPts val="300"/>
              </a:spcBef>
              <a:spcAft>
                <a:spcPts val="300"/>
              </a:spcAft>
              <a:buClr>
                <a:srgbClr val="C00000"/>
              </a:buClr>
              <a:buSzPct val="90000"/>
              <a:buFont typeface="Wingdings 2" pitchFamily="-105" charset="2"/>
              <a:buChar char=""/>
            </a:pPr>
            <a:r>
              <a:rPr lang="en-HK" sz="2000" kern="0" dirty="0">
                <a:solidFill>
                  <a:prstClr val="black"/>
                </a:solidFill>
              </a:rPr>
              <a:t>Submarine cables carry &gt;5.4 petabytes (10</a:t>
            </a:r>
            <a:r>
              <a:rPr lang="en-HK" sz="1600" kern="0" baseline="30000" dirty="0">
                <a:solidFill>
                  <a:prstClr val="black"/>
                </a:solidFill>
              </a:rPr>
              <a:t>15</a:t>
            </a:r>
            <a:r>
              <a:rPr lang="en-HK" sz="2000" kern="0" dirty="0">
                <a:solidFill>
                  <a:prstClr val="black"/>
                </a:solidFill>
              </a:rPr>
              <a:t>)</a:t>
            </a:r>
            <a:r>
              <a:rPr lang="en-HK" sz="2000" kern="0" baseline="30000" dirty="0">
                <a:solidFill>
                  <a:prstClr val="black"/>
                </a:solidFill>
              </a:rPr>
              <a:t> </a:t>
            </a:r>
            <a:r>
              <a:rPr lang="en-HK" sz="2000" kern="0" dirty="0">
                <a:solidFill>
                  <a:prstClr val="black"/>
                </a:solidFill>
              </a:rPr>
              <a:t>of data per minute, &gt;4 million YouTube views; &gt;400 minutes of video uploaded every minute; 4 million Facebook posts per minute</a:t>
            </a:r>
          </a:p>
          <a:p>
            <a:pPr marL="346075" indent="-346075">
              <a:spcBef>
                <a:spcPts val="300"/>
              </a:spcBef>
              <a:spcAft>
                <a:spcPts val="300"/>
              </a:spcAft>
              <a:buClr>
                <a:srgbClr val="C00000"/>
              </a:buClr>
              <a:buSzPct val="90000"/>
              <a:buFont typeface="Wingdings 2" pitchFamily="-105" charset="2"/>
              <a:buChar char=""/>
            </a:pPr>
            <a:r>
              <a:rPr lang="en-HK" sz="2000" kern="0" dirty="0">
                <a:solidFill>
                  <a:prstClr val="black"/>
                </a:solidFill>
              </a:rPr>
              <a:t>Each day the Society for Worldwide Interbank Financial Telecommunications (SWIFT) transmits ≈ 15 million messages to more than 8300 banking organizations, securities intuitions, and corporate customers in 208 countries</a:t>
            </a:r>
          </a:p>
          <a:p>
            <a:pPr marL="346075" indent="-346075">
              <a:spcBef>
                <a:spcPts val="300"/>
              </a:spcBef>
              <a:spcAft>
                <a:spcPts val="300"/>
              </a:spcAft>
              <a:buClr>
                <a:srgbClr val="C00000"/>
              </a:buClr>
              <a:buSzPct val="90000"/>
              <a:buFont typeface="Wingdings 2" pitchFamily="-105" charset="2"/>
              <a:buChar char=""/>
            </a:pPr>
            <a:r>
              <a:rPr lang="en-HK" sz="2000" kern="0" dirty="0">
                <a:solidFill>
                  <a:prstClr val="black"/>
                </a:solidFill>
              </a:rPr>
              <a:t>The United States Clearing House for Interbank Payment System (CHIPS) process over US$ 1 Trillion per day to more than 22 countries for all manner of commodity exchanges, investments, and securities</a:t>
            </a:r>
          </a:p>
          <a:p>
            <a:pPr marL="346075" indent="-346075">
              <a:spcBef>
                <a:spcPts val="300"/>
              </a:spcBef>
              <a:spcAft>
                <a:spcPts val="300"/>
              </a:spcAft>
              <a:buClr>
                <a:srgbClr val="C00000"/>
              </a:buClr>
              <a:buSzPct val="90000"/>
              <a:buFont typeface="Wingdings 2" pitchFamily="-105" charset="2"/>
              <a:buChar char=""/>
            </a:pPr>
            <a:r>
              <a:rPr lang="en-HK" sz="2000" kern="0" dirty="0">
                <a:solidFill>
                  <a:prstClr val="black"/>
                </a:solidFill>
              </a:rPr>
              <a:t>World Bank study indicated a 10% increase in broadband penetration results in a 1.38% increase in GDP growth in low and middle income countries</a:t>
            </a:r>
          </a:p>
          <a:p>
            <a:pPr marL="346075" indent="-346075">
              <a:spcBef>
                <a:spcPts val="300"/>
              </a:spcBef>
              <a:spcAft>
                <a:spcPts val="300"/>
              </a:spcAft>
              <a:buClr>
                <a:srgbClr val="C00000"/>
              </a:buClr>
              <a:buSzPct val="90000"/>
              <a:buFont typeface="Wingdings 2" pitchFamily="-105" charset="2"/>
              <a:buChar char=""/>
            </a:pPr>
            <a:endParaRPr lang="en-HK" sz="2000" kern="0" dirty="0">
              <a:solidFill>
                <a:prstClr val="black"/>
              </a:solidFill>
            </a:endParaRPr>
          </a:p>
        </p:txBody>
      </p:sp>
      <p:sp>
        <p:nvSpPr>
          <p:cNvPr id="7" name="Title 1"/>
          <p:cNvSpPr txBox="1"/>
          <p:nvPr/>
        </p:nvSpPr>
        <p:spPr>
          <a:xfrm>
            <a:off x="475871" y="388291"/>
            <a:ext cx="8001000" cy="1218837"/>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a:solidFill>
                  <a:srgbClr val="1F497D"/>
                </a:solidFill>
              </a:rPr>
              <a:t>Submarine cables are critical infrastructure</a:t>
            </a:r>
            <a:endParaRPr lang="en-US" altLang="en-US" sz="3200" b="1">
              <a:solidFill>
                <a:srgbClr val="1F497D"/>
              </a:solidFill>
              <a:cs typeface="Calibri" panose="020F0502020204030204" pitchFamily="34" charset="0"/>
            </a:endParaRPr>
          </a:p>
        </p:txBody>
      </p:sp>
    </p:spTree>
    <p:extLst>
      <p:ext uri="{BB962C8B-B14F-4D97-AF65-F5344CB8AC3E}">
        <p14:creationId xmlns:p14="http://schemas.microsoft.com/office/powerpoint/2010/main" val="19835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75872" y="1143001"/>
            <a:ext cx="8363329" cy="4419601"/>
          </a:xfrm>
        </p:spPr>
        <p:txBody>
          <a:bodyPr>
            <a:noAutofit/>
          </a:bodyPr>
          <a:lstStyle/>
          <a:p>
            <a:pPr marL="346075" lvl="0" indent="-346075">
              <a:spcBef>
                <a:spcPts val="300"/>
              </a:spcBef>
              <a:spcAft>
                <a:spcPts val="300"/>
              </a:spcAft>
              <a:buClr>
                <a:srgbClr val="C00000"/>
              </a:buClr>
              <a:buSzPct val="90000"/>
              <a:buFont typeface="Wingdings 2" pitchFamily="-105" charset="2"/>
              <a:buChar char=""/>
            </a:pPr>
            <a:r>
              <a:rPr lang="en-US" sz="2000" dirty="0"/>
              <a:t>Founded in 1958, ICPC is the world’s preeminent global organization for:</a:t>
            </a:r>
            <a:endParaRPr lang="en-NZ" sz="2000" b="1" dirty="0"/>
          </a:p>
          <a:p>
            <a:pPr marL="803275" lvl="0" indent="-346075">
              <a:spcBef>
                <a:spcPts val="300"/>
              </a:spcBef>
              <a:spcAft>
                <a:spcPts val="300"/>
              </a:spcAft>
              <a:buClr>
                <a:srgbClr val="C00000"/>
              </a:buClr>
              <a:buSzPct val="90000"/>
              <a:buFont typeface="Wingdings 2" pitchFamily="-105" charset="2"/>
              <a:buChar char=""/>
            </a:pPr>
            <a:r>
              <a:rPr lang="en-US" sz="1800" dirty="0"/>
              <a:t>Advancing freedoms to install and maintain submarine cables, and </a:t>
            </a:r>
            <a:endParaRPr lang="en-NZ" sz="1800" b="1" dirty="0"/>
          </a:p>
          <a:p>
            <a:pPr marL="803275" lvl="0" indent="-346075">
              <a:spcBef>
                <a:spcPts val="300"/>
              </a:spcBef>
              <a:spcAft>
                <a:spcPts val="300"/>
              </a:spcAft>
              <a:buClr>
                <a:srgbClr val="C00000"/>
              </a:buClr>
              <a:buSzPct val="90000"/>
              <a:buFont typeface="Wingdings 2" pitchFamily="-105" charset="2"/>
              <a:buChar char=""/>
            </a:pPr>
            <a:r>
              <a:rPr lang="en-US" sz="1800" dirty="0"/>
              <a:t>Mitigating risks of damage to those cables.  </a:t>
            </a:r>
            <a:endParaRPr lang="en-NZ" sz="1800" b="1" dirty="0"/>
          </a:p>
          <a:p>
            <a:pPr marL="346075" lvl="0" indent="-346075">
              <a:spcBef>
                <a:spcPts val="300"/>
              </a:spcBef>
              <a:spcAft>
                <a:spcPts val="300"/>
              </a:spcAft>
              <a:buClr>
                <a:srgbClr val="C00000"/>
              </a:buClr>
              <a:buSzPct val="90000"/>
              <a:buFont typeface="Wingdings 2" pitchFamily="-105" charset="2"/>
              <a:buChar char=""/>
            </a:pPr>
            <a:r>
              <a:rPr lang="en-US" sz="2000" dirty="0"/>
              <a:t>ICPC has more than 180 private-sector and government members from more than 60 countries and:</a:t>
            </a:r>
            <a:endParaRPr lang="en-NZ" sz="2000" b="1" dirty="0"/>
          </a:p>
          <a:p>
            <a:pPr marL="803275" lvl="0" indent="-346075">
              <a:spcBef>
                <a:spcPts val="300"/>
              </a:spcBef>
              <a:spcAft>
                <a:spcPts val="300"/>
              </a:spcAft>
              <a:buClr>
                <a:srgbClr val="C00000"/>
              </a:buClr>
              <a:buSzPct val="90000"/>
              <a:buFont typeface="Wingdings 2" pitchFamily="-105" charset="2"/>
              <a:buChar char=""/>
            </a:pPr>
            <a:r>
              <a:rPr lang="en-US" sz="1800" dirty="0"/>
              <a:t>Works with governments, other marine industries, international organizations, and NGOs to promote cable awareness, cable protection legislation, and effective international agreements;</a:t>
            </a:r>
            <a:endParaRPr lang="en-NZ" sz="1800" b="1" dirty="0"/>
          </a:p>
          <a:p>
            <a:pPr marL="803275" lvl="0" indent="-346075">
              <a:spcBef>
                <a:spcPts val="300"/>
              </a:spcBef>
              <a:spcAft>
                <a:spcPts val="300"/>
              </a:spcAft>
              <a:buClr>
                <a:srgbClr val="C00000"/>
              </a:buClr>
              <a:buSzPct val="90000"/>
              <a:buFont typeface="Wingdings 2" pitchFamily="-105" charset="2"/>
              <a:buChar char=""/>
            </a:pPr>
            <a:r>
              <a:rPr lang="en-US" sz="1800" dirty="0"/>
              <a:t>Commissions peer-reviewed research on the environmental characteristics of cables; and</a:t>
            </a:r>
            <a:endParaRPr lang="en-NZ" sz="1800" b="1" dirty="0"/>
          </a:p>
          <a:p>
            <a:pPr marL="803275" lvl="0" indent="-346075">
              <a:spcBef>
                <a:spcPts val="300"/>
              </a:spcBef>
              <a:spcAft>
                <a:spcPts val="300"/>
              </a:spcAft>
              <a:buClr>
                <a:srgbClr val="C00000"/>
              </a:buClr>
              <a:buSzPct val="90000"/>
              <a:buFont typeface="Wingdings 2" pitchFamily="-105" charset="2"/>
              <a:buChar char=""/>
            </a:pPr>
            <a:r>
              <a:rPr lang="en-US" sz="1800" dirty="0"/>
              <a:t>Promulgates recommendations for cable operators.</a:t>
            </a:r>
          </a:p>
          <a:p>
            <a:pPr marL="358775" indent="-358775">
              <a:spcBef>
                <a:spcPts val="300"/>
              </a:spcBef>
              <a:spcAft>
                <a:spcPts val="300"/>
              </a:spcAft>
              <a:buClr>
                <a:srgbClr val="C00000"/>
              </a:buClr>
              <a:buSzPct val="90000"/>
              <a:buFont typeface="Wingdings 2" pitchFamily="-105" charset="2"/>
              <a:buChar char=""/>
            </a:pPr>
            <a:r>
              <a:rPr lang="en-NZ" sz="2000" dirty="0"/>
              <a:t>ICPC accorded NGO Special Consultative status by ECOSOC</a:t>
            </a:r>
          </a:p>
          <a:p>
            <a:pPr marL="358775" indent="-358775">
              <a:spcBef>
                <a:spcPts val="300"/>
              </a:spcBef>
              <a:spcAft>
                <a:spcPts val="300"/>
              </a:spcAft>
              <a:buClr>
                <a:srgbClr val="C00000"/>
              </a:buClr>
              <a:buSzPct val="90000"/>
              <a:buFont typeface="Wingdings 2" pitchFamily="-105" charset="2"/>
              <a:buChar char=""/>
            </a:pPr>
            <a:r>
              <a:rPr lang="en-HK" sz="2000" dirty="0"/>
              <a:t>Liaises with UN Bodies including UNEP, ISA, ITU and IMO and regional Cable Protection Committees (CPCs)</a:t>
            </a:r>
          </a:p>
          <a:p>
            <a:pPr marL="358775" indent="-358775">
              <a:spcBef>
                <a:spcPts val="300"/>
              </a:spcBef>
              <a:spcAft>
                <a:spcPts val="300"/>
              </a:spcAft>
              <a:buClr>
                <a:srgbClr val="C00000"/>
              </a:buClr>
              <a:buSzPct val="90000"/>
              <a:buFont typeface="Wingdings 2" pitchFamily="-105" charset="2"/>
              <a:buChar char=""/>
            </a:pPr>
            <a:r>
              <a:rPr lang="en-HK" sz="2000" dirty="0"/>
              <a:t>Actively participating at UN IGC sessions related to BBNJ </a:t>
            </a:r>
          </a:p>
          <a:p>
            <a:pPr marL="358775" indent="-358775">
              <a:spcBef>
                <a:spcPts val="300"/>
              </a:spcBef>
              <a:spcAft>
                <a:spcPts val="300"/>
              </a:spcAft>
              <a:buClr>
                <a:srgbClr val="C00000"/>
              </a:buClr>
              <a:buSzPct val="90000"/>
              <a:buFont typeface="Wingdings 2" pitchFamily="-105" charset="2"/>
              <a:buChar char=""/>
            </a:pPr>
            <a:endParaRPr lang="en-NZ" sz="2000" dirty="0"/>
          </a:p>
          <a:p>
            <a:pPr>
              <a:spcBef>
                <a:spcPts val="300"/>
              </a:spcBef>
              <a:spcAft>
                <a:spcPts val="300"/>
              </a:spcAft>
              <a:buClr>
                <a:srgbClr val="C00000"/>
              </a:buClr>
              <a:buFont typeface="Wingdings" pitchFamily="2" charset="2"/>
              <a:buChar char="§"/>
            </a:pPr>
            <a:endParaRPr lang="en-GB" sz="2000" dirty="0"/>
          </a:p>
        </p:txBody>
      </p:sp>
      <p:sp>
        <p:nvSpPr>
          <p:cNvPr id="6" name="Title 1"/>
          <p:cNvSpPr txBox="1"/>
          <p:nvPr/>
        </p:nvSpPr>
        <p:spPr>
          <a:xfrm>
            <a:off x="475871" y="388291"/>
            <a:ext cx="8001000" cy="105950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1F497D"/>
                </a:solidFill>
              </a:rPr>
              <a:t>About the ICPC</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3030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475871" y="388291"/>
            <a:ext cx="8001000" cy="105950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1F497D"/>
                </a:solidFill>
              </a:rPr>
              <a:t>ICPC Membership Coverage</a:t>
            </a:r>
            <a:endParaRPr lang="en-US" altLang="en-US" sz="3200" b="1" dirty="0">
              <a:solidFill>
                <a:srgbClr val="1F497D"/>
              </a:solidFill>
              <a:latin typeface="Calibri" pitchFamily="34" charset="0"/>
              <a:cs typeface="Calibri" panose="020F0502020204030204" pitchFamily="34" charset="0"/>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603" y="1143000"/>
            <a:ext cx="834624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562600"/>
            <a:ext cx="6858000" cy="369332"/>
          </a:xfrm>
          <a:prstGeom prst="rect">
            <a:avLst/>
          </a:prstGeom>
          <a:noFill/>
        </p:spPr>
        <p:txBody>
          <a:bodyPr wrap="square" rtlCol="0">
            <a:spAutoFit/>
          </a:bodyPr>
          <a:lstStyle/>
          <a:p>
            <a:r>
              <a:rPr lang="en-HK" dirty="0"/>
              <a:t>ICPC represents 98% of installed International Cable Kilometres</a:t>
            </a:r>
            <a:endParaRPr lang="en-GB" dirty="0"/>
          </a:p>
        </p:txBody>
      </p:sp>
    </p:spTree>
    <p:extLst>
      <p:ext uri="{BB962C8B-B14F-4D97-AF65-F5344CB8AC3E}">
        <p14:creationId xmlns:p14="http://schemas.microsoft.com/office/powerpoint/2010/main" val="21020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874" y="1143000"/>
            <a:ext cx="8416526" cy="4495800"/>
          </a:xfrm>
        </p:spPr>
        <p:txBody>
          <a:bodyPr/>
          <a:lstStyle/>
          <a:p>
            <a:pPr marL="346075" indent="-346075">
              <a:spcBef>
                <a:spcPts val="300"/>
              </a:spcBef>
              <a:spcAft>
                <a:spcPts val="300"/>
              </a:spcAft>
              <a:buClr>
                <a:srgbClr val="C00000"/>
              </a:buClr>
              <a:buSzPct val="90000"/>
              <a:buFont typeface="Wingdings 2" pitchFamily="-105" charset="2"/>
              <a:buChar char=""/>
            </a:pPr>
            <a:r>
              <a:rPr lang="en-HK" sz="2000" dirty="0"/>
              <a:t>Cable protection can be engineered through armouring and cable burial</a:t>
            </a:r>
          </a:p>
          <a:p>
            <a:pPr marL="346075" indent="-346075">
              <a:spcBef>
                <a:spcPts val="300"/>
              </a:spcBef>
              <a:spcAft>
                <a:spcPts val="300"/>
              </a:spcAft>
              <a:buClr>
                <a:srgbClr val="C00000"/>
              </a:buClr>
              <a:buSzPct val="90000"/>
              <a:buFont typeface="Wingdings 2" pitchFamily="-105" charset="2"/>
              <a:buChar char=""/>
            </a:pPr>
            <a:r>
              <a:rPr lang="en-HK" sz="2000" dirty="0"/>
              <a:t>However, cables do remain vulnerable to third party actions particularly from anchors, fishing activity and increasingly from deep sea mining and renewable energy activities</a:t>
            </a:r>
          </a:p>
          <a:p>
            <a:pPr marL="346075" indent="-346075">
              <a:spcBef>
                <a:spcPts val="300"/>
              </a:spcBef>
              <a:spcAft>
                <a:spcPts val="300"/>
              </a:spcAft>
              <a:buClr>
                <a:srgbClr val="C00000"/>
              </a:buClr>
              <a:buSzPct val="90000"/>
              <a:buFont typeface="Wingdings 2" pitchFamily="-105" charset="2"/>
              <a:buChar char=""/>
            </a:pPr>
            <a:r>
              <a:rPr lang="en-HK" sz="2000" dirty="0"/>
              <a:t>Cable awareness initiatives have been developed by regional Cable Protection Committees (CPCs) for example KIS-ORCA for UK/Europe</a:t>
            </a:r>
          </a:p>
          <a:p>
            <a:pPr marL="346075" indent="-346075">
              <a:spcBef>
                <a:spcPts val="300"/>
              </a:spcBef>
              <a:spcAft>
                <a:spcPts val="300"/>
              </a:spcAft>
              <a:buClr>
                <a:srgbClr val="C00000"/>
              </a:buClr>
              <a:buSzPct val="90000"/>
              <a:buFont typeface="Wingdings 2" pitchFamily="-105" charset="2"/>
              <a:buChar char=""/>
            </a:pPr>
            <a:r>
              <a:rPr lang="en-HK" sz="2000" dirty="0"/>
              <a:t>Otherwise cable awareness relies on published navigational charts</a:t>
            </a:r>
          </a:p>
          <a:p>
            <a:pPr marL="346075" indent="-346075">
              <a:spcBef>
                <a:spcPts val="300"/>
              </a:spcBef>
              <a:spcAft>
                <a:spcPts val="300"/>
              </a:spcAft>
              <a:buClr>
                <a:srgbClr val="C00000"/>
              </a:buClr>
              <a:buSzPct val="90000"/>
              <a:buFont typeface="Wingdings 2" pitchFamily="-105" charset="2"/>
              <a:buChar char=""/>
            </a:pPr>
            <a:r>
              <a:rPr lang="en-HK" sz="2000" dirty="0"/>
              <a:t>The accuracy charted cables is critical; </a:t>
            </a:r>
            <a:r>
              <a:rPr lang="en-HK" sz="2000" dirty="0" err="1"/>
              <a:t>occaisionaly</a:t>
            </a:r>
            <a:r>
              <a:rPr lang="en-HK" sz="2000" dirty="0"/>
              <a:t> discrepancies occur when comparing charted position with as-laid position; possibly resulting from the use of the 10 point rule employed in some cases</a:t>
            </a:r>
          </a:p>
          <a:p>
            <a:pPr marL="346075" indent="-346075">
              <a:spcBef>
                <a:spcPts val="300"/>
              </a:spcBef>
              <a:spcAft>
                <a:spcPts val="300"/>
              </a:spcAft>
              <a:buClr>
                <a:srgbClr val="C00000"/>
              </a:buClr>
              <a:buSzPct val="90000"/>
              <a:buFont typeface="Wingdings 2" pitchFamily="-105" charset="2"/>
              <a:buChar char=""/>
            </a:pPr>
            <a:r>
              <a:rPr lang="en-HK" sz="2000" dirty="0"/>
              <a:t>Cable awareness plays a critical role not only in the protection of the submarine cable infrastructure</a:t>
            </a:r>
          </a:p>
          <a:p>
            <a:pPr marL="346075" indent="-346075">
              <a:spcBef>
                <a:spcPts val="300"/>
              </a:spcBef>
              <a:spcAft>
                <a:spcPts val="300"/>
              </a:spcAft>
              <a:buClr>
                <a:srgbClr val="C00000"/>
              </a:buClr>
              <a:buSzPct val="90000"/>
              <a:buFont typeface="Wingdings 2" pitchFamily="-105" charset="2"/>
              <a:buChar char=""/>
            </a:pPr>
            <a:r>
              <a:rPr lang="en-HK" sz="2000" dirty="0"/>
              <a:t>Cable awareness also plays a key role in Safety at Sea as not only power cables but also telecom cables can carry very high voltages. </a:t>
            </a:r>
            <a:endParaRPr lang="it-IT" sz="2000" dirty="0"/>
          </a:p>
        </p:txBody>
      </p:sp>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8</a:t>
            </a:fld>
            <a:endParaRPr lang="en-US" altLang="en-US"/>
          </a:p>
        </p:txBody>
      </p:sp>
      <p:sp>
        <p:nvSpPr>
          <p:cNvPr id="6" name="Title 1"/>
          <p:cNvSpPr txBox="1"/>
          <p:nvPr/>
        </p:nvSpPr>
        <p:spPr>
          <a:xfrm>
            <a:off x="475870" y="388291"/>
            <a:ext cx="8668130" cy="9071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013B99"/>
                </a:solidFill>
              </a:rPr>
              <a:t>Cable Protection &amp; Cable Awareness</a:t>
            </a:r>
            <a:endParaRPr lang="en-US" altLang="en-US" sz="3200" b="1" dirty="0">
              <a:solidFill>
                <a:srgbClr val="1F497D"/>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415303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7179E920-542B-4596-AC74-44BDC41DDD2E}" type="slidenum">
              <a:rPr lang="en-US" altLang="en-US" smtClean="0"/>
              <a:pPr>
                <a:defRPr/>
              </a:pPr>
              <a:t>9</a:t>
            </a:fld>
            <a:endParaRPr lang="en-US" altLang="en-US"/>
          </a:p>
        </p:txBody>
      </p:sp>
      <p:sp>
        <p:nvSpPr>
          <p:cNvPr id="6" name="Title 1"/>
          <p:cNvSpPr txBox="1"/>
          <p:nvPr/>
        </p:nvSpPr>
        <p:spPr>
          <a:xfrm>
            <a:off x="475870" y="388291"/>
            <a:ext cx="8668130" cy="90711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HK" sz="3600" b="1" dirty="0">
                <a:solidFill>
                  <a:srgbClr val="013B99"/>
                </a:solidFill>
              </a:rPr>
              <a:t>Worldwide Cable Faults by Depth</a:t>
            </a:r>
            <a:endParaRPr lang="en-US" altLang="en-US" sz="3200" b="1" dirty="0">
              <a:solidFill>
                <a:srgbClr val="1F497D"/>
              </a:solidFill>
              <a:latin typeface="Calibri" pitchFamily="34" charset="0"/>
              <a:cs typeface="Calibri" panose="020F0502020204030204" pitchFamily="34" charset="0"/>
            </a:endParaRPr>
          </a:p>
        </p:txBody>
      </p:sp>
      <p:graphicFrame>
        <p:nvGraphicFramePr>
          <p:cNvPr id="3" name="Content Placeholder 1">
            <a:hlinkClick r:id="" action="ppaction://ole?verb=1"/>
          </p:cNvPr>
          <p:cNvGraphicFramePr>
            <a:graphicFrameLocks noGrp="1" noChangeAspect="1"/>
          </p:cNvGraphicFramePr>
          <p:nvPr>
            <p:ph idx="1"/>
            <p:extLst>
              <p:ext uri="{D42A27DB-BD31-4B8C-83A1-F6EECF244321}">
                <p14:modId xmlns:p14="http://schemas.microsoft.com/office/powerpoint/2010/main" val="4167932333"/>
              </p:ext>
            </p:extLst>
          </p:nvPr>
        </p:nvGraphicFramePr>
        <p:xfrm>
          <a:off x="2108200" y="2184400"/>
          <a:ext cx="5022928" cy="2832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0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500"/>
                                        <p:tgtEl>
                                          <p:spTgt spid="3">
                                            <p:graphicEl>
                                              <a:chart seriesIdx="-4" categoryIdx="0" bldStep="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1" dur="500"/>
                                        <p:tgtEl>
                                          <p:spTgt spid="3">
                                            <p:graphicEl>
                                              <a:chart seriesIdx="-4" categoryIdx="1"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5" dur="500"/>
                                        <p:tgtEl>
                                          <p:spTgt spid="3">
                                            <p:graphicEl>
                                              <a:chart seriesIdx="-4" categoryIdx="2"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19" dur="500"/>
                                        <p:tgtEl>
                                          <p:spTgt spid="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animBg="0"/>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12.15"/>
  <p:tag name="AS_TITLE" val="Aspose.Slides for .NET 2.0"/>
  <p:tag name="AS_VERSION" val="17.1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2305</Words>
  <Application>Microsoft Office PowerPoint</Application>
  <PresentationFormat>On-screen Show (4:3)</PresentationFormat>
  <Paragraphs>198</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vt:lpstr>
      <vt:lpstr>Tahoma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2019-06-02T16:47:51Z</dcterms:modified>
</cp:coreProperties>
</file>